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oboto"/>
      <p:regular r:id="rId11"/>
      <p:bold r:id="rId12"/>
      <p:italic r:id="rId13"/>
      <p:boldItalic r:id="rId14"/>
    </p:embeddedFont>
    <p:embeddedFont>
      <p:font typeface="Merriweather"/>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5.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erriweather-regular.fntdata"/><Relationship Id="rId14" Type="http://schemas.openxmlformats.org/officeDocument/2006/relationships/font" Target="fonts/Roboto-boldItalic.fntdata"/><Relationship Id="rId17" Type="http://schemas.openxmlformats.org/officeDocument/2006/relationships/font" Target="fonts/Merriweather-italic.fntdata"/><Relationship Id="rId16"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08366f91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08366f91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08366f91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08366f91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08366f91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08366f91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0a4fec8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0a4fec8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gradFill>
          <a:gsLst>
            <a:gs pos="0">
              <a:srgbClr val="D4E5F5"/>
            </a:gs>
            <a:gs pos="100000">
              <a:srgbClr val="70A4D5"/>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22.gif"/><Relationship Id="rId9" Type="http://schemas.openxmlformats.org/officeDocument/2006/relationships/image" Target="../media/image10.png"/><Relationship Id="rId5" Type="http://schemas.openxmlformats.org/officeDocument/2006/relationships/image" Target="../media/image17.gif"/><Relationship Id="rId6" Type="http://schemas.openxmlformats.org/officeDocument/2006/relationships/image" Target="../media/image12.jpg"/><Relationship Id="rId7" Type="http://schemas.openxmlformats.org/officeDocument/2006/relationships/image" Target="../media/image14.jpg"/><Relationship Id="rId8"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6.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7.jpg"/><Relationship Id="rId11" Type="http://schemas.openxmlformats.org/officeDocument/2006/relationships/image" Target="../media/image21.jpg"/><Relationship Id="rId10" Type="http://schemas.openxmlformats.org/officeDocument/2006/relationships/image" Target="../media/image19.jpg"/><Relationship Id="rId9" Type="http://schemas.openxmlformats.org/officeDocument/2006/relationships/image" Target="../media/image23.jpg"/><Relationship Id="rId5" Type="http://schemas.openxmlformats.org/officeDocument/2006/relationships/image" Target="../media/image11.jpg"/><Relationship Id="rId6" Type="http://schemas.openxmlformats.org/officeDocument/2006/relationships/image" Target="../media/image4.jpg"/><Relationship Id="rId7" Type="http://schemas.openxmlformats.org/officeDocument/2006/relationships/image" Target="../media/image6.gif"/><Relationship Id="rId8"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6.gif"/><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24.jpg"/><Relationship Id="rId8"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nvSpPr>
        <p:spPr>
          <a:xfrm>
            <a:off x="3036525" y="545350"/>
            <a:ext cx="2292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800">
                <a:latin typeface="Roboto"/>
                <a:ea typeface="Roboto"/>
                <a:cs typeface="Roboto"/>
                <a:sym typeface="Roboto"/>
              </a:rPr>
              <a:t>Myntra</a:t>
            </a:r>
            <a:endParaRPr b="1" sz="3800">
              <a:latin typeface="Roboto"/>
              <a:ea typeface="Roboto"/>
              <a:cs typeface="Roboto"/>
              <a:sym typeface="Roboto"/>
            </a:endParaRPr>
          </a:p>
        </p:txBody>
      </p:sp>
      <p:sp>
        <p:nvSpPr>
          <p:cNvPr id="68" name="Google Shape;68;p13"/>
          <p:cNvSpPr txBox="1"/>
          <p:nvPr/>
        </p:nvSpPr>
        <p:spPr>
          <a:xfrm>
            <a:off x="2330150" y="1166125"/>
            <a:ext cx="3916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600">
                <a:latin typeface="Roboto"/>
                <a:ea typeface="Roboto"/>
                <a:cs typeface="Roboto"/>
                <a:sym typeface="Roboto"/>
              </a:rPr>
              <a:t>Hackerramp</a:t>
            </a:r>
            <a:endParaRPr b="1" sz="3600">
              <a:latin typeface="Roboto"/>
              <a:ea typeface="Roboto"/>
              <a:cs typeface="Roboto"/>
              <a:sym typeface="Roboto"/>
            </a:endParaRPr>
          </a:p>
        </p:txBody>
      </p:sp>
      <p:sp>
        <p:nvSpPr>
          <p:cNvPr id="69" name="Google Shape;69;p13"/>
          <p:cNvSpPr txBox="1"/>
          <p:nvPr/>
        </p:nvSpPr>
        <p:spPr>
          <a:xfrm>
            <a:off x="3042800" y="1802250"/>
            <a:ext cx="24912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800">
                <a:latin typeface="Roboto"/>
                <a:ea typeface="Roboto"/>
                <a:cs typeface="Roboto"/>
                <a:sym typeface="Roboto"/>
              </a:rPr>
              <a:t>Challenge</a:t>
            </a:r>
            <a:endParaRPr b="1" sz="3800">
              <a:latin typeface="Roboto"/>
              <a:ea typeface="Roboto"/>
              <a:cs typeface="Roboto"/>
              <a:sym typeface="Roboto"/>
            </a:endParaRPr>
          </a:p>
        </p:txBody>
      </p:sp>
      <p:sp>
        <p:nvSpPr>
          <p:cNvPr id="70" name="Google Shape;70;p13"/>
          <p:cNvSpPr txBox="1"/>
          <p:nvPr/>
        </p:nvSpPr>
        <p:spPr>
          <a:xfrm>
            <a:off x="613575" y="2454000"/>
            <a:ext cx="7138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highlight>
                  <a:srgbClr val="FF9900"/>
                </a:highlight>
                <a:latin typeface="Roboto"/>
                <a:ea typeface="Roboto"/>
                <a:cs typeface="Roboto"/>
                <a:sym typeface="Roboto"/>
              </a:rPr>
              <a:t>Theme: Socialise</a:t>
            </a:r>
            <a:endParaRPr sz="3600">
              <a:highlight>
                <a:srgbClr val="FF9900"/>
              </a:highlight>
              <a:latin typeface="Roboto"/>
              <a:ea typeface="Roboto"/>
              <a:cs typeface="Roboto"/>
              <a:sym typeface="Roboto"/>
            </a:endParaRPr>
          </a:p>
        </p:txBody>
      </p:sp>
      <p:sp>
        <p:nvSpPr>
          <p:cNvPr id="71" name="Google Shape;71;p13"/>
          <p:cNvSpPr txBox="1"/>
          <p:nvPr/>
        </p:nvSpPr>
        <p:spPr>
          <a:xfrm>
            <a:off x="2924975" y="3059150"/>
            <a:ext cx="2609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latin typeface="Roboto"/>
                <a:ea typeface="Roboto"/>
                <a:cs typeface="Roboto"/>
                <a:sym typeface="Roboto"/>
              </a:rPr>
              <a:t>Frisbee</a:t>
            </a:r>
            <a:endParaRPr b="1" sz="2700">
              <a:latin typeface="Roboto"/>
              <a:ea typeface="Roboto"/>
              <a:cs typeface="Roboto"/>
              <a:sym typeface="Roboto"/>
            </a:endParaRPr>
          </a:p>
        </p:txBody>
      </p:sp>
      <p:sp>
        <p:nvSpPr>
          <p:cNvPr id="72" name="Google Shape;72;p13"/>
          <p:cNvSpPr txBox="1"/>
          <p:nvPr/>
        </p:nvSpPr>
        <p:spPr>
          <a:xfrm>
            <a:off x="3098550" y="3620875"/>
            <a:ext cx="2491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latin typeface="Roboto"/>
                <a:ea typeface="Roboto"/>
                <a:cs typeface="Roboto"/>
                <a:sym typeface="Roboto"/>
              </a:rPr>
              <a:t>Piyush Kumar Behera</a:t>
            </a:r>
            <a:endParaRPr sz="1900">
              <a:latin typeface="Roboto"/>
              <a:ea typeface="Roboto"/>
              <a:cs typeface="Roboto"/>
              <a:sym typeface="Roboto"/>
            </a:endParaRPr>
          </a:p>
        </p:txBody>
      </p:sp>
      <p:sp>
        <p:nvSpPr>
          <p:cNvPr id="73" name="Google Shape;73;p13"/>
          <p:cNvSpPr txBox="1"/>
          <p:nvPr/>
        </p:nvSpPr>
        <p:spPr>
          <a:xfrm>
            <a:off x="719000" y="3872350"/>
            <a:ext cx="7138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latin typeface="Roboto"/>
                <a:ea typeface="Roboto"/>
                <a:cs typeface="Roboto"/>
                <a:sym typeface="Roboto"/>
              </a:rPr>
              <a:t>Sarthak Sahu</a:t>
            </a:r>
            <a:endParaRPr sz="1900">
              <a:latin typeface="Roboto"/>
              <a:ea typeface="Roboto"/>
              <a:cs typeface="Roboto"/>
              <a:sym typeface="Roboto"/>
            </a:endParaRPr>
          </a:p>
        </p:txBody>
      </p:sp>
      <p:sp>
        <p:nvSpPr>
          <p:cNvPr id="74" name="Google Shape;74;p13"/>
          <p:cNvSpPr txBox="1"/>
          <p:nvPr/>
        </p:nvSpPr>
        <p:spPr>
          <a:xfrm>
            <a:off x="2832050" y="4146850"/>
            <a:ext cx="29127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latin typeface="Roboto"/>
                <a:ea typeface="Roboto"/>
                <a:cs typeface="Roboto"/>
                <a:sym typeface="Roboto"/>
              </a:rPr>
              <a:t>Sreyans Bohara</a:t>
            </a:r>
            <a:endParaRPr sz="1900">
              <a:latin typeface="Roboto"/>
              <a:ea typeface="Roboto"/>
              <a:cs typeface="Roboto"/>
              <a:sym typeface="Roboto"/>
            </a:endParaRPr>
          </a:p>
          <a:p>
            <a:pPr indent="0" lvl="0" marL="0" rtl="0" algn="ctr">
              <a:spcBef>
                <a:spcPts val="0"/>
              </a:spcBef>
              <a:spcAft>
                <a:spcPts val="0"/>
              </a:spcAft>
              <a:buNone/>
            </a:pPr>
            <a:r>
              <a:rPr lang="en-GB" sz="1900">
                <a:latin typeface="Roboto"/>
                <a:ea typeface="Roboto"/>
                <a:cs typeface="Roboto"/>
                <a:sym typeface="Roboto"/>
              </a:rPr>
              <a:t>Sourav Sharma</a:t>
            </a:r>
            <a:endParaRPr sz="1900">
              <a:latin typeface="Roboto"/>
              <a:ea typeface="Roboto"/>
              <a:cs typeface="Roboto"/>
              <a:sym typeface="Roboto"/>
            </a:endParaRPr>
          </a:p>
          <a:p>
            <a:pPr indent="0" lvl="0" marL="0" rtl="0" algn="ctr">
              <a:spcBef>
                <a:spcPts val="0"/>
              </a:spcBef>
              <a:spcAft>
                <a:spcPts val="0"/>
              </a:spcAft>
              <a:buNone/>
            </a:pPr>
            <a:r>
              <a:t/>
            </a:r>
            <a:endParaRPr sz="1900">
              <a:latin typeface="Roboto"/>
              <a:ea typeface="Roboto"/>
              <a:cs typeface="Roboto"/>
              <a:sym typeface="Roboto"/>
            </a:endParaRPr>
          </a:p>
        </p:txBody>
      </p:sp>
      <p:pic>
        <p:nvPicPr>
          <p:cNvPr id="75" name="Google Shape;75;p13"/>
          <p:cNvPicPr preferRelativeResize="0"/>
          <p:nvPr/>
        </p:nvPicPr>
        <p:blipFill>
          <a:blip r:embed="rId3">
            <a:alphaModFix/>
          </a:blip>
          <a:stretch>
            <a:fillRect/>
          </a:stretch>
        </p:blipFill>
        <p:spPr>
          <a:xfrm>
            <a:off x="-267312" y="-129325"/>
            <a:ext cx="3310124" cy="5143501"/>
          </a:xfrm>
          <a:prstGeom prst="rect">
            <a:avLst/>
          </a:prstGeom>
          <a:noFill/>
          <a:ln>
            <a:noFill/>
          </a:ln>
        </p:spPr>
      </p:pic>
      <p:pic>
        <p:nvPicPr>
          <p:cNvPr id="76" name="Google Shape;76;p13"/>
          <p:cNvPicPr preferRelativeResize="0"/>
          <p:nvPr/>
        </p:nvPicPr>
        <p:blipFill>
          <a:blip r:embed="rId4">
            <a:alphaModFix/>
          </a:blip>
          <a:stretch>
            <a:fillRect/>
          </a:stretch>
        </p:blipFill>
        <p:spPr>
          <a:xfrm>
            <a:off x="4396400" y="152400"/>
            <a:ext cx="4991100" cy="4991100"/>
          </a:xfrm>
          <a:prstGeom prst="rect">
            <a:avLst/>
          </a:prstGeom>
          <a:noFill/>
          <a:ln>
            <a:noFill/>
          </a:ln>
        </p:spPr>
      </p:pic>
      <p:pic>
        <p:nvPicPr>
          <p:cNvPr id="77" name="Google Shape;77;p13"/>
          <p:cNvPicPr preferRelativeResize="0"/>
          <p:nvPr/>
        </p:nvPicPr>
        <p:blipFill>
          <a:blip r:embed="rId5">
            <a:alphaModFix/>
          </a:blip>
          <a:stretch>
            <a:fillRect/>
          </a:stretch>
        </p:blipFill>
        <p:spPr>
          <a:xfrm>
            <a:off x="7936200" y="0"/>
            <a:ext cx="1207801" cy="8316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4"/>
          <p:cNvSpPr txBox="1"/>
          <p:nvPr/>
        </p:nvSpPr>
        <p:spPr>
          <a:xfrm>
            <a:off x="135000" y="957588"/>
            <a:ext cx="88740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600">
                <a:latin typeface="Merriweather"/>
                <a:ea typeface="Merriweather"/>
                <a:cs typeface="Merriweather"/>
                <a:sym typeface="Merriweather"/>
              </a:rPr>
              <a:t>Online shopping sites often have to manually go through each and every video and select the best outfits. This is time-consuming and labour-intensive. Our aim is to bridge this gap and make it easy for user to reach his/her dream fashion item.</a:t>
            </a:r>
            <a:endParaRPr>
              <a:latin typeface="Merriweather"/>
              <a:ea typeface="Merriweather"/>
              <a:cs typeface="Merriweather"/>
              <a:sym typeface="Merriweather"/>
            </a:endParaRPr>
          </a:p>
        </p:txBody>
      </p:sp>
      <p:pic>
        <p:nvPicPr>
          <p:cNvPr id="83" name="Google Shape;83;p14"/>
          <p:cNvPicPr preferRelativeResize="0"/>
          <p:nvPr/>
        </p:nvPicPr>
        <p:blipFill>
          <a:blip r:embed="rId4">
            <a:alphaModFix/>
          </a:blip>
          <a:stretch>
            <a:fillRect/>
          </a:stretch>
        </p:blipFill>
        <p:spPr>
          <a:xfrm>
            <a:off x="1053500" y="2021625"/>
            <a:ext cx="1445950" cy="1733749"/>
          </a:xfrm>
          <a:prstGeom prst="rect">
            <a:avLst/>
          </a:prstGeom>
          <a:noFill/>
          <a:ln>
            <a:noFill/>
          </a:ln>
        </p:spPr>
      </p:pic>
      <p:sp>
        <p:nvSpPr>
          <p:cNvPr id="84" name="Google Shape;84;p14"/>
          <p:cNvSpPr/>
          <p:nvPr/>
        </p:nvSpPr>
        <p:spPr>
          <a:xfrm>
            <a:off x="2499450" y="2739100"/>
            <a:ext cx="1182300" cy="298800"/>
          </a:xfrm>
          <a:prstGeom prst="rightArrow">
            <a:avLst>
              <a:gd fmla="val 50000" name="adj1"/>
              <a:gd fmla="val 50000" name="adj2"/>
            </a:avLst>
          </a:prstGeom>
          <a:solidFill>
            <a:srgbClr val="0145A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4"/>
          <p:cNvPicPr preferRelativeResize="0"/>
          <p:nvPr/>
        </p:nvPicPr>
        <p:blipFill rotWithShape="1">
          <a:blip r:embed="rId5">
            <a:alphaModFix/>
          </a:blip>
          <a:srcRect b="10794" l="16043" r="8279" t="14142"/>
          <a:stretch/>
        </p:blipFill>
        <p:spPr>
          <a:xfrm>
            <a:off x="3681738" y="2059925"/>
            <a:ext cx="1670738" cy="1657150"/>
          </a:xfrm>
          <a:prstGeom prst="rect">
            <a:avLst/>
          </a:prstGeom>
          <a:noFill/>
          <a:ln>
            <a:noFill/>
          </a:ln>
        </p:spPr>
      </p:pic>
      <p:sp>
        <p:nvSpPr>
          <p:cNvPr id="86" name="Google Shape;86;p14"/>
          <p:cNvSpPr/>
          <p:nvPr/>
        </p:nvSpPr>
        <p:spPr>
          <a:xfrm>
            <a:off x="5352475" y="2739088"/>
            <a:ext cx="1143000" cy="298800"/>
          </a:xfrm>
          <a:prstGeom prst="rightArrow">
            <a:avLst>
              <a:gd fmla="val 50000" name="adj1"/>
              <a:gd fmla="val 50000" name="adj2"/>
            </a:avLst>
          </a:prstGeom>
          <a:solidFill>
            <a:srgbClr val="F15E2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nvGrpSpPr>
          <p:cNvPr id="87" name="Google Shape;87;p14"/>
          <p:cNvGrpSpPr/>
          <p:nvPr/>
        </p:nvGrpSpPr>
        <p:grpSpPr>
          <a:xfrm>
            <a:off x="6534778" y="2115191"/>
            <a:ext cx="1670756" cy="1546630"/>
            <a:chOff x="6058975" y="2368846"/>
            <a:chExt cx="797954" cy="823157"/>
          </a:xfrm>
        </p:grpSpPr>
        <p:pic>
          <p:nvPicPr>
            <p:cNvPr id="88" name="Google Shape;88;p14"/>
            <p:cNvPicPr preferRelativeResize="0"/>
            <p:nvPr/>
          </p:nvPicPr>
          <p:blipFill>
            <a:blip r:embed="rId6">
              <a:alphaModFix/>
            </a:blip>
            <a:stretch>
              <a:fillRect/>
            </a:stretch>
          </p:blipFill>
          <p:spPr>
            <a:xfrm>
              <a:off x="6058975" y="2368862"/>
              <a:ext cx="448775" cy="583212"/>
            </a:xfrm>
            <a:prstGeom prst="rect">
              <a:avLst/>
            </a:prstGeom>
            <a:noFill/>
            <a:ln>
              <a:noFill/>
            </a:ln>
          </p:spPr>
        </p:pic>
        <p:pic>
          <p:nvPicPr>
            <p:cNvPr id="89" name="Google Shape;89;p14"/>
            <p:cNvPicPr preferRelativeResize="0"/>
            <p:nvPr/>
          </p:nvPicPr>
          <p:blipFill>
            <a:blip r:embed="rId7">
              <a:alphaModFix/>
            </a:blip>
            <a:stretch>
              <a:fillRect/>
            </a:stretch>
          </p:blipFill>
          <p:spPr>
            <a:xfrm>
              <a:off x="6408154" y="2368846"/>
              <a:ext cx="448775" cy="573333"/>
            </a:xfrm>
            <a:prstGeom prst="rect">
              <a:avLst/>
            </a:prstGeom>
            <a:noFill/>
            <a:ln>
              <a:noFill/>
            </a:ln>
          </p:spPr>
        </p:pic>
        <p:pic>
          <p:nvPicPr>
            <p:cNvPr id="90" name="Google Shape;90;p14"/>
            <p:cNvPicPr preferRelativeResize="0"/>
            <p:nvPr/>
          </p:nvPicPr>
          <p:blipFill>
            <a:blip r:embed="rId8">
              <a:alphaModFix/>
            </a:blip>
            <a:stretch>
              <a:fillRect/>
            </a:stretch>
          </p:blipFill>
          <p:spPr>
            <a:xfrm>
              <a:off x="6262976" y="2610447"/>
              <a:ext cx="448773" cy="581556"/>
            </a:xfrm>
            <a:prstGeom prst="rect">
              <a:avLst/>
            </a:prstGeom>
            <a:noFill/>
            <a:ln>
              <a:noFill/>
            </a:ln>
          </p:spPr>
        </p:pic>
      </p:grpSp>
      <p:sp>
        <p:nvSpPr>
          <p:cNvPr id="91" name="Google Shape;91;p14"/>
          <p:cNvSpPr txBox="1"/>
          <p:nvPr/>
        </p:nvSpPr>
        <p:spPr>
          <a:xfrm>
            <a:off x="302750" y="3688825"/>
            <a:ext cx="8559000" cy="121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500">
                <a:solidFill>
                  <a:schemeClr val="lt1"/>
                </a:solidFill>
                <a:highlight>
                  <a:srgbClr val="000000"/>
                </a:highlight>
                <a:latin typeface="Calibri"/>
                <a:ea typeface="Calibri"/>
                <a:cs typeface="Calibri"/>
                <a:sym typeface="Calibri"/>
              </a:rPr>
              <a:t> We have designed a full fledged Android application through which users will be able to get the recommendations of wardrobe items based on their favourite influencers social media handles (e.g - instagram profile url).We also aim to show the best recommendation of items from the youtube’s trending videos to the user</a:t>
            </a:r>
            <a:endParaRPr>
              <a:solidFill>
                <a:schemeClr val="lt1"/>
              </a:solidFill>
              <a:highlight>
                <a:srgbClr val="000000"/>
              </a:highlight>
              <a:latin typeface="Roboto"/>
              <a:ea typeface="Roboto"/>
              <a:cs typeface="Roboto"/>
              <a:sym typeface="Roboto"/>
            </a:endParaRPr>
          </a:p>
        </p:txBody>
      </p:sp>
      <p:sp>
        <p:nvSpPr>
          <p:cNvPr id="92" name="Google Shape;92;p14"/>
          <p:cNvSpPr txBox="1"/>
          <p:nvPr/>
        </p:nvSpPr>
        <p:spPr>
          <a:xfrm>
            <a:off x="1189800" y="121575"/>
            <a:ext cx="7151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800">
                <a:solidFill>
                  <a:srgbClr val="0145AC"/>
                </a:solidFill>
              </a:rPr>
              <a:t>PROBLEM</a:t>
            </a:r>
            <a:r>
              <a:rPr b="1" lang="en-GB" sz="3800">
                <a:solidFill>
                  <a:srgbClr val="FF9900"/>
                </a:solidFill>
              </a:rPr>
              <a:t> STATEMENT</a:t>
            </a:r>
            <a:endParaRPr b="1" sz="3800">
              <a:solidFill>
                <a:srgbClr val="FF9900"/>
              </a:solidFill>
            </a:endParaRPr>
          </a:p>
        </p:txBody>
      </p:sp>
      <p:pic>
        <p:nvPicPr>
          <p:cNvPr id="93" name="Google Shape;93;p14"/>
          <p:cNvPicPr preferRelativeResize="0"/>
          <p:nvPr/>
        </p:nvPicPr>
        <p:blipFill>
          <a:blip r:embed="rId9">
            <a:alphaModFix/>
          </a:blip>
          <a:stretch>
            <a:fillRect/>
          </a:stretch>
        </p:blipFill>
        <p:spPr>
          <a:xfrm>
            <a:off x="8406048" y="0"/>
            <a:ext cx="737949" cy="50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5"/>
          <p:cNvSpPr/>
          <p:nvPr/>
        </p:nvSpPr>
        <p:spPr>
          <a:xfrm>
            <a:off x="3383550" y="1623600"/>
            <a:ext cx="1635900" cy="15369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nvSpPr>
        <p:spPr>
          <a:xfrm>
            <a:off x="3253350" y="1927550"/>
            <a:ext cx="1896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latin typeface="Roboto"/>
                <a:ea typeface="Roboto"/>
                <a:cs typeface="Roboto"/>
                <a:sym typeface="Roboto"/>
              </a:rPr>
              <a:t>KEY TECH</a:t>
            </a:r>
            <a:endParaRPr b="1" sz="2500">
              <a:latin typeface="Roboto"/>
              <a:ea typeface="Roboto"/>
              <a:cs typeface="Roboto"/>
              <a:sym typeface="Roboto"/>
            </a:endParaRPr>
          </a:p>
          <a:p>
            <a:pPr indent="0" lvl="0" marL="0" rtl="0" algn="ctr">
              <a:spcBef>
                <a:spcPts val="0"/>
              </a:spcBef>
              <a:spcAft>
                <a:spcPts val="0"/>
              </a:spcAft>
              <a:buNone/>
            </a:pPr>
            <a:r>
              <a:rPr b="1" lang="en-GB" sz="2500">
                <a:latin typeface="Roboto"/>
                <a:ea typeface="Roboto"/>
                <a:cs typeface="Roboto"/>
                <a:sym typeface="Roboto"/>
              </a:rPr>
              <a:t>USED</a:t>
            </a:r>
            <a:endParaRPr b="1" sz="2500">
              <a:latin typeface="Roboto"/>
              <a:ea typeface="Roboto"/>
              <a:cs typeface="Roboto"/>
              <a:sym typeface="Roboto"/>
            </a:endParaRPr>
          </a:p>
        </p:txBody>
      </p:sp>
      <p:pic>
        <p:nvPicPr>
          <p:cNvPr id="100" name="Google Shape;100;p15"/>
          <p:cNvPicPr preferRelativeResize="0"/>
          <p:nvPr/>
        </p:nvPicPr>
        <p:blipFill>
          <a:blip r:embed="rId4">
            <a:alphaModFix/>
          </a:blip>
          <a:stretch>
            <a:fillRect/>
          </a:stretch>
        </p:blipFill>
        <p:spPr>
          <a:xfrm>
            <a:off x="2569100" y="0"/>
            <a:ext cx="628449" cy="636825"/>
          </a:xfrm>
          <a:prstGeom prst="rect">
            <a:avLst/>
          </a:prstGeom>
          <a:noFill/>
          <a:ln>
            <a:noFill/>
          </a:ln>
        </p:spPr>
      </p:pic>
      <p:sp>
        <p:nvSpPr>
          <p:cNvPr id="101" name="Google Shape;101;p15"/>
          <p:cNvSpPr/>
          <p:nvPr/>
        </p:nvSpPr>
        <p:spPr>
          <a:xfrm>
            <a:off x="2387725" y="669250"/>
            <a:ext cx="1090500" cy="384300"/>
          </a:xfrm>
          <a:prstGeom prst="roundRect">
            <a:avLst>
              <a:gd fmla="val 16667"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nvSpPr>
        <p:spPr>
          <a:xfrm>
            <a:off x="2265475" y="661300"/>
            <a:ext cx="138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Segper</a:t>
            </a:r>
            <a:endParaRPr>
              <a:solidFill>
                <a:schemeClr val="lt1"/>
              </a:solidFill>
              <a:latin typeface="Roboto"/>
              <a:ea typeface="Roboto"/>
              <a:cs typeface="Roboto"/>
              <a:sym typeface="Roboto"/>
            </a:endParaRPr>
          </a:p>
        </p:txBody>
      </p:sp>
      <p:cxnSp>
        <p:nvCxnSpPr>
          <p:cNvPr id="103" name="Google Shape;103;p15"/>
          <p:cNvCxnSpPr/>
          <p:nvPr/>
        </p:nvCxnSpPr>
        <p:spPr>
          <a:xfrm flipH="1">
            <a:off x="1966525" y="858250"/>
            <a:ext cx="421200" cy="6300"/>
          </a:xfrm>
          <a:prstGeom prst="straightConnector1">
            <a:avLst/>
          </a:prstGeom>
          <a:noFill/>
          <a:ln cap="flat" cmpd="sng" w="28575">
            <a:solidFill>
              <a:schemeClr val="lt1"/>
            </a:solidFill>
            <a:prstDash val="solid"/>
            <a:round/>
            <a:headEnd len="med" w="med" type="none"/>
            <a:tailEnd len="med" w="med" type="none"/>
          </a:ln>
        </p:spPr>
      </p:cxnSp>
      <p:sp>
        <p:nvSpPr>
          <p:cNvPr id="104" name="Google Shape;104;p15"/>
          <p:cNvSpPr/>
          <p:nvPr/>
        </p:nvSpPr>
        <p:spPr>
          <a:xfrm>
            <a:off x="1881600" y="807850"/>
            <a:ext cx="99300" cy="107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txBox="1"/>
          <p:nvPr/>
        </p:nvSpPr>
        <p:spPr>
          <a:xfrm>
            <a:off x="0" y="79450"/>
            <a:ext cx="1933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latin typeface="Roboto"/>
                <a:ea typeface="Roboto"/>
                <a:cs typeface="Roboto"/>
                <a:sym typeface="Roboto"/>
              </a:rPr>
              <a:t>Semantic Image Segmentation with </a:t>
            </a:r>
            <a:r>
              <a:rPr b="1" lang="en-GB">
                <a:solidFill>
                  <a:schemeClr val="lt1"/>
                </a:solidFill>
                <a:latin typeface="Roboto"/>
                <a:ea typeface="Roboto"/>
                <a:cs typeface="Roboto"/>
                <a:sym typeface="Roboto"/>
              </a:rPr>
              <a:t>DeepLabv3-Resnet</a:t>
            </a:r>
            <a:r>
              <a:rPr b="1" lang="en-GB">
                <a:solidFill>
                  <a:schemeClr val="lt1"/>
                </a:solidFill>
                <a:latin typeface="Roboto"/>
                <a:ea typeface="Roboto"/>
                <a:cs typeface="Roboto"/>
                <a:sym typeface="Roboto"/>
              </a:rPr>
              <a:t>:</a:t>
            </a:r>
            <a:endParaRPr b="1" sz="900">
              <a:solidFill>
                <a:schemeClr val="lt1"/>
              </a:solidFill>
              <a:latin typeface="Roboto"/>
              <a:ea typeface="Roboto"/>
              <a:cs typeface="Roboto"/>
              <a:sym typeface="Roboto"/>
            </a:endParaRPr>
          </a:p>
        </p:txBody>
      </p:sp>
      <p:sp>
        <p:nvSpPr>
          <p:cNvPr id="106" name="Google Shape;106;p15"/>
          <p:cNvSpPr txBox="1"/>
          <p:nvPr/>
        </p:nvSpPr>
        <p:spPr>
          <a:xfrm>
            <a:off x="0" y="864550"/>
            <a:ext cx="19335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a:ea typeface="Roboto"/>
                <a:cs typeface="Roboto"/>
                <a:sym typeface="Roboto"/>
              </a:rPr>
              <a:t>Deeplabv3-ResNet is constructed by a Deeplabv3 model using a ResNet-50 or ResNet-101 backbone</a:t>
            </a:r>
            <a:endParaRPr sz="1200">
              <a:solidFill>
                <a:schemeClr val="lt1"/>
              </a:solidFill>
              <a:latin typeface="Roboto"/>
              <a:ea typeface="Roboto"/>
              <a:cs typeface="Roboto"/>
              <a:sym typeface="Roboto"/>
            </a:endParaRPr>
          </a:p>
          <a:p>
            <a:pPr indent="0" lvl="0" marL="0" rtl="0" algn="ctr">
              <a:spcBef>
                <a:spcPts val="0"/>
              </a:spcBef>
              <a:spcAft>
                <a:spcPts val="0"/>
              </a:spcAft>
              <a:buNone/>
            </a:pPr>
            <a:r>
              <a:rPr lang="en-GB" sz="1200">
                <a:solidFill>
                  <a:schemeClr val="lt1"/>
                </a:solidFill>
                <a:latin typeface="Roboto"/>
                <a:ea typeface="Roboto"/>
                <a:cs typeface="Roboto"/>
                <a:sym typeface="Roboto"/>
              </a:rPr>
              <a:t>The segmentation model is trained on PASCAL VOC dataset which contains 20 different classes</a:t>
            </a:r>
            <a:endParaRPr sz="1200">
              <a:solidFill>
                <a:schemeClr val="lt1"/>
              </a:solidFill>
              <a:latin typeface="Roboto"/>
              <a:ea typeface="Roboto"/>
              <a:cs typeface="Roboto"/>
              <a:sym typeface="Roboto"/>
            </a:endParaRPr>
          </a:p>
        </p:txBody>
      </p:sp>
      <p:cxnSp>
        <p:nvCxnSpPr>
          <p:cNvPr id="107" name="Google Shape;107;p15"/>
          <p:cNvCxnSpPr/>
          <p:nvPr/>
        </p:nvCxnSpPr>
        <p:spPr>
          <a:xfrm flipH="1" rot="10800000">
            <a:off x="173675" y="855250"/>
            <a:ext cx="1598700" cy="12300"/>
          </a:xfrm>
          <a:prstGeom prst="straightConnector1">
            <a:avLst/>
          </a:prstGeom>
          <a:noFill/>
          <a:ln cap="flat" cmpd="sng" w="28575">
            <a:solidFill>
              <a:schemeClr val="lt1"/>
            </a:solidFill>
            <a:prstDash val="dash"/>
            <a:round/>
            <a:headEnd len="med" w="med" type="none"/>
            <a:tailEnd len="med" w="med" type="none"/>
          </a:ln>
        </p:spPr>
      </p:cxnSp>
      <p:sp>
        <p:nvSpPr>
          <p:cNvPr id="108" name="Google Shape;108;p15"/>
          <p:cNvSpPr txBox="1"/>
          <p:nvPr/>
        </p:nvSpPr>
        <p:spPr>
          <a:xfrm>
            <a:off x="2854225" y="0"/>
            <a:ext cx="6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oboto"/>
                <a:ea typeface="Roboto"/>
                <a:cs typeface="Roboto"/>
                <a:sym typeface="Roboto"/>
              </a:rPr>
              <a:t>st</a:t>
            </a:r>
            <a:endParaRPr>
              <a:solidFill>
                <a:schemeClr val="lt1"/>
              </a:solidFill>
              <a:latin typeface="Roboto"/>
              <a:ea typeface="Roboto"/>
              <a:cs typeface="Roboto"/>
              <a:sym typeface="Roboto"/>
            </a:endParaRPr>
          </a:p>
        </p:txBody>
      </p:sp>
      <p:sp>
        <p:nvSpPr>
          <p:cNvPr id="109" name="Google Shape;109;p15"/>
          <p:cNvSpPr/>
          <p:nvPr/>
        </p:nvSpPr>
        <p:spPr>
          <a:xfrm>
            <a:off x="5044350" y="732163"/>
            <a:ext cx="1090500" cy="384300"/>
          </a:xfrm>
          <a:prstGeom prst="roundRect">
            <a:avLst>
              <a:gd fmla="val 16667"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txBox="1"/>
          <p:nvPr/>
        </p:nvSpPr>
        <p:spPr>
          <a:xfrm>
            <a:off x="0" y="2802600"/>
            <a:ext cx="2082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a:ea typeface="Roboto"/>
                <a:cs typeface="Roboto"/>
                <a:sym typeface="Roboto"/>
              </a:rPr>
              <a:t>Used to segment person of interest and separating it from background using contour mask extraction.</a:t>
            </a:r>
            <a:endParaRPr sz="1200">
              <a:solidFill>
                <a:schemeClr val="lt1"/>
              </a:solidFill>
              <a:latin typeface="Roboto"/>
              <a:ea typeface="Roboto"/>
              <a:cs typeface="Roboto"/>
              <a:sym typeface="Roboto"/>
            </a:endParaRPr>
          </a:p>
        </p:txBody>
      </p:sp>
      <p:cxnSp>
        <p:nvCxnSpPr>
          <p:cNvPr id="111" name="Google Shape;111;p15"/>
          <p:cNvCxnSpPr/>
          <p:nvPr/>
        </p:nvCxnSpPr>
        <p:spPr>
          <a:xfrm>
            <a:off x="93000" y="2826525"/>
            <a:ext cx="1896300" cy="0"/>
          </a:xfrm>
          <a:prstGeom prst="straightConnector1">
            <a:avLst/>
          </a:prstGeom>
          <a:noFill/>
          <a:ln cap="flat" cmpd="sng" w="28575">
            <a:solidFill>
              <a:schemeClr val="lt1"/>
            </a:solidFill>
            <a:prstDash val="dash"/>
            <a:round/>
            <a:headEnd len="med" w="med" type="none"/>
            <a:tailEnd len="med" w="med" type="none"/>
          </a:ln>
        </p:spPr>
      </p:cxnSp>
      <p:sp>
        <p:nvSpPr>
          <p:cNvPr id="112" name="Google Shape;112;p15"/>
          <p:cNvSpPr txBox="1"/>
          <p:nvPr/>
        </p:nvSpPr>
        <p:spPr>
          <a:xfrm>
            <a:off x="5019450" y="740413"/>
            <a:ext cx="114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Segcloth</a:t>
            </a:r>
            <a:endParaRPr>
              <a:solidFill>
                <a:schemeClr val="lt1"/>
              </a:solidFill>
              <a:latin typeface="Roboto"/>
              <a:ea typeface="Roboto"/>
              <a:cs typeface="Roboto"/>
              <a:sym typeface="Roboto"/>
            </a:endParaRPr>
          </a:p>
        </p:txBody>
      </p:sp>
      <p:cxnSp>
        <p:nvCxnSpPr>
          <p:cNvPr id="113" name="Google Shape;113;p15"/>
          <p:cNvCxnSpPr/>
          <p:nvPr/>
        </p:nvCxnSpPr>
        <p:spPr>
          <a:xfrm>
            <a:off x="6134850" y="921175"/>
            <a:ext cx="334800" cy="6300"/>
          </a:xfrm>
          <a:prstGeom prst="straightConnector1">
            <a:avLst/>
          </a:prstGeom>
          <a:noFill/>
          <a:ln cap="flat" cmpd="sng" w="28575">
            <a:solidFill>
              <a:schemeClr val="lt1"/>
            </a:solidFill>
            <a:prstDash val="solid"/>
            <a:round/>
            <a:headEnd len="med" w="med" type="none"/>
            <a:tailEnd len="med" w="med" type="none"/>
          </a:ln>
        </p:spPr>
      </p:cxnSp>
      <p:sp>
        <p:nvSpPr>
          <p:cNvPr id="114" name="Google Shape;114;p15"/>
          <p:cNvSpPr/>
          <p:nvPr/>
        </p:nvSpPr>
        <p:spPr>
          <a:xfrm rot="10800000">
            <a:off x="6469650" y="870774"/>
            <a:ext cx="99300" cy="107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5"/>
          <p:cNvPicPr preferRelativeResize="0"/>
          <p:nvPr/>
        </p:nvPicPr>
        <p:blipFill>
          <a:blip r:embed="rId5">
            <a:alphaModFix/>
          </a:blip>
          <a:stretch>
            <a:fillRect/>
          </a:stretch>
        </p:blipFill>
        <p:spPr>
          <a:xfrm>
            <a:off x="5275375" y="79475"/>
            <a:ext cx="628449" cy="628449"/>
          </a:xfrm>
          <a:prstGeom prst="rect">
            <a:avLst/>
          </a:prstGeom>
          <a:noFill/>
          <a:ln>
            <a:noFill/>
          </a:ln>
        </p:spPr>
      </p:pic>
      <p:sp>
        <p:nvSpPr>
          <p:cNvPr id="116" name="Google Shape;116;p15"/>
          <p:cNvSpPr txBox="1"/>
          <p:nvPr/>
        </p:nvSpPr>
        <p:spPr>
          <a:xfrm>
            <a:off x="5589750" y="-12"/>
            <a:ext cx="5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oboto"/>
                <a:ea typeface="Roboto"/>
                <a:cs typeface="Roboto"/>
                <a:sym typeface="Roboto"/>
              </a:rPr>
              <a:t>nd</a:t>
            </a:r>
            <a:endParaRPr>
              <a:solidFill>
                <a:schemeClr val="lt1"/>
              </a:solidFill>
              <a:latin typeface="Roboto"/>
              <a:ea typeface="Roboto"/>
              <a:cs typeface="Roboto"/>
              <a:sym typeface="Roboto"/>
            </a:endParaRPr>
          </a:p>
        </p:txBody>
      </p:sp>
      <p:sp>
        <p:nvSpPr>
          <p:cNvPr id="117" name="Google Shape;117;p15"/>
          <p:cNvSpPr txBox="1"/>
          <p:nvPr/>
        </p:nvSpPr>
        <p:spPr>
          <a:xfrm>
            <a:off x="6698550" y="85900"/>
            <a:ext cx="179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Segmenting Dress from the person with RCNN</a:t>
            </a:r>
            <a:endParaRPr>
              <a:solidFill>
                <a:schemeClr val="lt1"/>
              </a:solidFill>
              <a:latin typeface="Roboto"/>
              <a:ea typeface="Roboto"/>
              <a:cs typeface="Roboto"/>
              <a:sym typeface="Roboto"/>
            </a:endParaRPr>
          </a:p>
        </p:txBody>
      </p:sp>
      <p:cxnSp>
        <p:nvCxnSpPr>
          <p:cNvPr id="118" name="Google Shape;118;p15"/>
          <p:cNvCxnSpPr/>
          <p:nvPr/>
        </p:nvCxnSpPr>
        <p:spPr>
          <a:xfrm>
            <a:off x="6698550" y="855250"/>
            <a:ext cx="2131800" cy="12300"/>
          </a:xfrm>
          <a:prstGeom prst="straightConnector1">
            <a:avLst/>
          </a:prstGeom>
          <a:noFill/>
          <a:ln cap="flat" cmpd="sng" w="28575">
            <a:solidFill>
              <a:schemeClr val="lt1"/>
            </a:solidFill>
            <a:prstDash val="dash"/>
            <a:round/>
            <a:headEnd len="med" w="med" type="none"/>
            <a:tailEnd len="med" w="med" type="none"/>
          </a:ln>
        </p:spPr>
      </p:cxnSp>
      <p:sp>
        <p:nvSpPr>
          <p:cNvPr id="119" name="Google Shape;119;p15"/>
          <p:cNvSpPr txBox="1"/>
          <p:nvPr/>
        </p:nvSpPr>
        <p:spPr>
          <a:xfrm>
            <a:off x="6320700" y="857675"/>
            <a:ext cx="2726700" cy="258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a:ea typeface="Roboto"/>
                <a:cs typeface="Roboto"/>
                <a:sym typeface="Roboto"/>
              </a:rPr>
              <a:t>Human Keypoint Estimator is used to determine key-points/landmarks for extracting regions of clothing from the image for feature vector generation. The model is built on top of the ResNet-50 FPN (Feature Pyramid Network) backbone. Feature Pyramid Network is the concept of fusing feature maps at multiple scales to preserve information at multiple levels.The Keypoint RCNN is trained on the MS-COCO (Common Objects in Context) dataset.</a:t>
            </a:r>
            <a:endParaRPr sz="1200">
              <a:solidFill>
                <a:schemeClr val="lt1"/>
              </a:solidFill>
              <a:latin typeface="Roboto"/>
              <a:ea typeface="Roboto"/>
              <a:cs typeface="Roboto"/>
              <a:sym typeface="Roboto"/>
            </a:endParaRPr>
          </a:p>
        </p:txBody>
      </p:sp>
      <p:sp>
        <p:nvSpPr>
          <p:cNvPr id="120" name="Google Shape;120;p15"/>
          <p:cNvSpPr/>
          <p:nvPr/>
        </p:nvSpPr>
        <p:spPr>
          <a:xfrm>
            <a:off x="2982655" y="2826533"/>
            <a:ext cx="834700" cy="705750"/>
          </a:xfrm>
          <a:custGeom>
            <a:rect b="b" l="l" r="r" t="t"/>
            <a:pathLst>
              <a:path extrusionOk="0" h="28230" w="33388">
                <a:moveTo>
                  <a:pt x="33388" y="10879"/>
                </a:moveTo>
                <a:cubicBezTo>
                  <a:pt x="22936" y="10879"/>
                  <a:pt x="12991" y="-3708"/>
                  <a:pt x="3642" y="964"/>
                </a:cubicBezTo>
                <a:cubicBezTo>
                  <a:pt x="-2273" y="3920"/>
                  <a:pt x="169" y="15505"/>
                  <a:pt x="4138" y="20794"/>
                </a:cubicBezTo>
                <a:cubicBezTo>
                  <a:pt x="6242" y="23598"/>
                  <a:pt x="10008" y="25094"/>
                  <a:pt x="11574" y="28230"/>
                </a:cubicBezTo>
              </a:path>
            </a:pathLst>
          </a:custGeom>
          <a:noFill/>
          <a:ln cap="flat" cmpd="sng" w="28575">
            <a:solidFill>
              <a:schemeClr val="lt1"/>
            </a:solidFill>
            <a:prstDash val="dash"/>
            <a:round/>
            <a:headEnd len="med" w="med" type="none"/>
            <a:tailEnd len="med" w="med" type="none"/>
          </a:ln>
        </p:spPr>
      </p:sp>
      <p:sp>
        <p:nvSpPr>
          <p:cNvPr id="121" name="Google Shape;121;p15"/>
          <p:cNvSpPr/>
          <p:nvPr/>
        </p:nvSpPr>
        <p:spPr>
          <a:xfrm>
            <a:off x="3507500" y="805600"/>
            <a:ext cx="897800" cy="842800"/>
          </a:xfrm>
          <a:custGeom>
            <a:rect b="b" l="l" r="r" t="t"/>
            <a:pathLst>
              <a:path extrusionOk="0" h="33712" w="35912">
                <a:moveTo>
                  <a:pt x="29250" y="33712"/>
                </a:moveTo>
                <a:cubicBezTo>
                  <a:pt x="36546" y="30062"/>
                  <a:pt x="37992" y="15188"/>
                  <a:pt x="32224" y="9420"/>
                </a:cubicBezTo>
                <a:cubicBezTo>
                  <a:pt x="24311" y="1507"/>
                  <a:pt x="11191" y="0"/>
                  <a:pt x="0" y="0"/>
                </a:cubicBezTo>
              </a:path>
            </a:pathLst>
          </a:custGeom>
          <a:noFill/>
          <a:ln cap="flat" cmpd="sng" w="28575">
            <a:solidFill>
              <a:schemeClr val="lt1"/>
            </a:solidFill>
            <a:prstDash val="dash"/>
            <a:round/>
            <a:headEnd len="med" w="med" type="none"/>
            <a:tailEnd len="med" w="med" type="none"/>
          </a:ln>
        </p:spPr>
      </p:sp>
      <p:sp>
        <p:nvSpPr>
          <p:cNvPr id="122" name="Google Shape;122;p15"/>
          <p:cNvSpPr/>
          <p:nvPr/>
        </p:nvSpPr>
        <p:spPr>
          <a:xfrm>
            <a:off x="5016325" y="1152650"/>
            <a:ext cx="834719" cy="1108181"/>
          </a:xfrm>
          <a:custGeom>
            <a:rect b="b" l="l" r="r" t="t"/>
            <a:pathLst>
              <a:path extrusionOk="0" h="52564" w="32763">
                <a:moveTo>
                  <a:pt x="0" y="52550"/>
                </a:moveTo>
                <a:cubicBezTo>
                  <a:pt x="9581" y="52550"/>
                  <a:pt x="22015" y="52779"/>
                  <a:pt x="27763" y="45114"/>
                </a:cubicBezTo>
                <a:cubicBezTo>
                  <a:pt x="36804" y="33057"/>
                  <a:pt x="30737" y="15071"/>
                  <a:pt x="30737" y="0"/>
                </a:cubicBezTo>
              </a:path>
            </a:pathLst>
          </a:custGeom>
          <a:noFill/>
          <a:ln cap="flat" cmpd="sng" w="28575">
            <a:solidFill>
              <a:schemeClr val="lt1"/>
            </a:solidFill>
            <a:prstDash val="dash"/>
            <a:round/>
            <a:headEnd len="med" w="med" type="none"/>
            <a:tailEnd len="med" w="med" type="none"/>
          </a:ln>
        </p:spPr>
      </p:sp>
      <p:cxnSp>
        <p:nvCxnSpPr>
          <p:cNvPr id="123" name="Google Shape;123;p15"/>
          <p:cNvCxnSpPr>
            <a:stCxn id="124" idx="3"/>
          </p:cNvCxnSpPr>
          <p:nvPr/>
        </p:nvCxnSpPr>
        <p:spPr>
          <a:xfrm flipH="1" rot="10800000">
            <a:off x="4102550" y="3668775"/>
            <a:ext cx="433800" cy="6000"/>
          </a:xfrm>
          <a:prstGeom prst="straightConnector1">
            <a:avLst/>
          </a:prstGeom>
          <a:noFill/>
          <a:ln cap="flat" cmpd="sng" w="28575">
            <a:solidFill>
              <a:schemeClr val="lt1"/>
            </a:solidFill>
            <a:prstDash val="solid"/>
            <a:round/>
            <a:headEnd len="med" w="med" type="none"/>
            <a:tailEnd len="med" w="med" type="none"/>
          </a:ln>
        </p:spPr>
      </p:cxnSp>
      <p:sp>
        <p:nvSpPr>
          <p:cNvPr id="125" name="Google Shape;125;p15"/>
          <p:cNvSpPr/>
          <p:nvPr/>
        </p:nvSpPr>
        <p:spPr>
          <a:xfrm>
            <a:off x="4522350" y="3616875"/>
            <a:ext cx="99300" cy="107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txBox="1"/>
          <p:nvPr/>
        </p:nvSpPr>
        <p:spPr>
          <a:xfrm>
            <a:off x="1066775" y="3984300"/>
            <a:ext cx="20316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lt1"/>
                </a:solidFill>
                <a:latin typeface="Roboto"/>
                <a:ea typeface="Roboto"/>
                <a:cs typeface="Roboto"/>
                <a:sym typeface="Roboto"/>
              </a:rPr>
              <a:t>Creates </a:t>
            </a:r>
            <a:r>
              <a:rPr lang="en-GB" sz="1500">
                <a:solidFill>
                  <a:schemeClr val="lt1"/>
                </a:solidFill>
                <a:latin typeface="Roboto"/>
                <a:ea typeface="Roboto"/>
                <a:cs typeface="Roboto"/>
                <a:sym typeface="Roboto"/>
              </a:rPr>
              <a:t>Embedding of cropped dress</a:t>
            </a:r>
            <a:r>
              <a:rPr lang="en-GB" sz="1500">
                <a:solidFill>
                  <a:schemeClr val="lt1"/>
                </a:solidFill>
                <a:latin typeface="Roboto"/>
                <a:ea typeface="Roboto"/>
                <a:cs typeface="Roboto"/>
                <a:sym typeface="Roboto"/>
              </a:rPr>
              <a:t> using ResNet-18 pretrained model.</a:t>
            </a:r>
            <a:endParaRPr sz="1500">
              <a:solidFill>
                <a:schemeClr val="lt1"/>
              </a:solidFill>
              <a:latin typeface="Roboto"/>
              <a:ea typeface="Roboto"/>
              <a:cs typeface="Roboto"/>
              <a:sym typeface="Roboto"/>
            </a:endParaRPr>
          </a:p>
        </p:txBody>
      </p:sp>
      <p:cxnSp>
        <p:nvCxnSpPr>
          <p:cNvPr id="127" name="Google Shape;127;p15"/>
          <p:cNvCxnSpPr/>
          <p:nvPr/>
        </p:nvCxnSpPr>
        <p:spPr>
          <a:xfrm>
            <a:off x="3098500" y="4015650"/>
            <a:ext cx="0" cy="1041000"/>
          </a:xfrm>
          <a:prstGeom prst="straightConnector1">
            <a:avLst/>
          </a:prstGeom>
          <a:noFill/>
          <a:ln cap="flat" cmpd="sng" w="28575">
            <a:solidFill>
              <a:schemeClr val="lt1"/>
            </a:solidFill>
            <a:prstDash val="dash"/>
            <a:round/>
            <a:headEnd len="med" w="med" type="none"/>
            <a:tailEnd len="med" w="med" type="none"/>
          </a:ln>
        </p:spPr>
      </p:cxnSp>
      <p:sp>
        <p:nvSpPr>
          <p:cNvPr id="128" name="Google Shape;128;p15"/>
          <p:cNvSpPr txBox="1"/>
          <p:nvPr/>
        </p:nvSpPr>
        <p:spPr>
          <a:xfrm>
            <a:off x="3197550" y="4012800"/>
            <a:ext cx="5019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Roboto"/>
                <a:ea typeface="Roboto"/>
                <a:cs typeface="Roboto"/>
                <a:sym typeface="Roboto"/>
              </a:rPr>
              <a:t>Use the pretrained Resnet-18 network as feature vector generator. Intermediate layer (avgpool) is used to represent feature embeddings based on patterns, texture and color. For fashion recommendation feature vector cosine similarity is used.</a:t>
            </a:r>
            <a:endParaRPr sz="1300">
              <a:solidFill>
                <a:schemeClr val="lt1"/>
              </a:solidFill>
              <a:latin typeface="Roboto"/>
              <a:ea typeface="Roboto"/>
              <a:cs typeface="Roboto"/>
              <a:sym typeface="Roboto"/>
            </a:endParaRPr>
          </a:p>
        </p:txBody>
      </p:sp>
      <p:grpSp>
        <p:nvGrpSpPr>
          <p:cNvPr id="129" name="Google Shape;129;p15"/>
          <p:cNvGrpSpPr/>
          <p:nvPr/>
        </p:nvGrpSpPr>
        <p:grpSpPr>
          <a:xfrm>
            <a:off x="2189275" y="3228375"/>
            <a:ext cx="828750" cy="712975"/>
            <a:chOff x="2189275" y="3228375"/>
            <a:chExt cx="828750" cy="712975"/>
          </a:xfrm>
        </p:grpSpPr>
        <p:pic>
          <p:nvPicPr>
            <p:cNvPr id="130" name="Google Shape;130;p15"/>
            <p:cNvPicPr preferRelativeResize="0"/>
            <p:nvPr/>
          </p:nvPicPr>
          <p:blipFill>
            <a:blip r:embed="rId6">
              <a:alphaModFix/>
            </a:blip>
            <a:stretch>
              <a:fillRect/>
            </a:stretch>
          </p:blipFill>
          <p:spPr>
            <a:xfrm>
              <a:off x="2189275" y="3399500"/>
              <a:ext cx="379825" cy="541850"/>
            </a:xfrm>
            <a:prstGeom prst="rect">
              <a:avLst/>
            </a:prstGeom>
            <a:noFill/>
            <a:ln>
              <a:noFill/>
            </a:ln>
          </p:spPr>
        </p:pic>
        <p:sp>
          <p:nvSpPr>
            <p:cNvPr id="131" name="Google Shape;131;p15"/>
            <p:cNvSpPr txBox="1"/>
            <p:nvPr/>
          </p:nvSpPr>
          <p:spPr>
            <a:xfrm>
              <a:off x="2463925" y="3228375"/>
              <a:ext cx="55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F15E22"/>
                  </a:solidFill>
                  <a:latin typeface="Roboto"/>
                  <a:ea typeface="Roboto"/>
                  <a:cs typeface="Roboto"/>
                  <a:sym typeface="Roboto"/>
                </a:rPr>
                <a:t>rd</a:t>
              </a:r>
              <a:endParaRPr b="1" sz="1700">
                <a:solidFill>
                  <a:srgbClr val="F15E22"/>
                </a:solidFill>
                <a:latin typeface="Roboto"/>
                <a:ea typeface="Roboto"/>
                <a:cs typeface="Roboto"/>
                <a:sym typeface="Roboto"/>
              </a:endParaRPr>
            </a:p>
          </p:txBody>
        </p:sp>
      </p:grpSp>
      <p:pic>
        <p:nvPicPr>
          <p:cNvPr id="132" name="Google Shape;132;p15"/>
          <p:cNvPicPr preferRelativeResize="0"/>
          <p:nvPr/>
        </p:nvPicPr>
        <p:blipFill>
          <a:blip r:embed="rId7">
            <a:alphaModFix/>
          </a:blip>
          <a:stretch>
            <a:fillRect/>
          </a:stretch>
        </p:blipFill>
        <p:spPr>
          <a:xfrm>
            <a:off x="8536048" y="-23112"/>
            <a:ext cx="648280" cy="446400"/>
          </a:xfrm>
          <a:prstGeom prst="rect">
            <a:avLst/>
          </a:prstGeom>
          <a:noFill/>
          <a:ln>
            <a:noFill/>
          </a:ln>
        </p:spPr>
      </p:pic>
      <p:sp>
        <p:nvSpPr>
          <p:cNvPr id="133" name="Google Shape;133;p15"/>
          <p:cNvSpPr/>
          <p:nvPr/>
        </p:nvSpPr>
        <p:spPr>
          <a:xfrm>
            <a:off x="2736850" y="3529275"/>
            <a:ext cx="1326300" cy="285000"/>
          </a:xfrm>
          <a:prstGeom prst="roundRect">
            <a:avLst>
              <a:gd fmla="val 16667" name="adj"/>
            </a:avLst>
          </a:prstGeom>
          <a:solidFill>
            <a:srgbClr val="43434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txBox="1"/>
          <p:nvPr/>
        </p:nvSpPr>
        <p:spPr>
          <a:xfrm>
            <a:off x="2736850" y="3471675"/>
            <a:ext cx="144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oboto"/>
                <a:ea typeface="Roboto"/>
                <a:cs typeface="Roboto"/>
                <a:sym typeface="Roboto"/>
              </a:rPr>
              <a:t>Feature Vector</a:t>
            </a:r>
            <a:endParaRPr>
              <a:solidFill>
                <a:schemeClr val="lt1"/>
              </a:solidFill>
              <a:latin typeface="Roboto"/>
              <a:ea typeface="Roboto"/>
              <a:cs typeface="Roboto"/>
              <a:sym typeface="Roboto"/>
            </a:endParaRPr>
          </a:p>
        </p:txBody>
      </p:sp>
      <p:sp>
        <p:nvSpPr>
          <p:cNvPr id="135" name="Google Shape;135;p15"/>
          <p:cNvSpPr/>
          <p:nvPr/>
        </p:nvSpPr>
        <p:spPr>
          <a:xfrm>
            <a:off x="2930425" y="1431025"/>
            <a:ext cx="897900" cy="18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lt1"/>
                </a:solidFill>
              </a:rPr>
              <a:t>OpenCV</a:t>
            </a:r>
            <a:endParaRPr sz="1200">
              <a:solidFill>
                <a:schemeClr val="lt1"/>
              </a:solidFill>
            </a:endParaRPr>
          </a:p>
        </p:txBody>
      </p:sp>
      <p:sp>
        <p:nvSpPr>
          <p:cNvPr id="136" name="Google Shape;136;p15"/>
          <p:cNvSpPr/>
          <p:nvPr/>
        </p:nvSpPr>
        <p:spPr>
          <a:xfrm>
            <a:off x="2466025" y="2480150"/>
            <a:ext cx="897900" cy="18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PyTorch</a:t>
            </a:r>
            <a:endParaRPr sz="1300">
              <a:solidFill>
                <a:schemeClr val="lt1"/>
              </a:solidFill>
            </a:endParaRPr>
          </a:p>
        </p:txBody>
      </p:sp>
      <p:sp>
        <p:nvSpPr>
          <p:cNvPr id="137" name="Google Shape;137;p15"/>
          <p:cNvSpPr/>
          <p:nvPr/>
        </p:nvSpPr>
        <p:spPr>
          <a:xfrm>
            <a:off x="4661150" y="1546238"/>
            <a:ext cx="834600" cy="18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CNN</a:t>
            </a:r>
            <a:endParaRPr sz="1300">
              <a:solidFill>
                <a:schemeClr val="lt1"/>
              </a:solidFill>
            </a:endParaRPr>
          </a:p>
        </p:txBody>
      </p:sp>
      <p:sp>
        <p:nvSpPr>
          <p:cNvPr id="138" name="Google Shape;138;p15"/>
          <p:cNvSpPr/>
          <p:nvPr/>
        </p:nvSpPr>
        <p:spPr>
          <a:xfrm>
            <a:off x="5044350" y="2503950"/>
            <a:ext cx="1326300" cy="255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Computer Vision</a:t>
            </a:r>
            <a:endParaRPr sz="1100">
              <a:solidFill>
                <a:schemeClr val="lt1"/>
              </a:solidFill>
            </a:endParaRPr>
          </a:p>
        </p:txBody>
      </p:sp>
      <p:sp>
        <p:nvSpPr>
          <p:cNvPr id="139" name="Google Shape;139;p15"/>
          <p:cNvSpPr/>
          <p:nvPr/>
        </p:nvSpPr>
        <p:spPr>
          <a:xfrm>
            <a:off x="4315050" y="3160500"/>
            <a:ext cx="1449900" cy="255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Feature Extraction</a:t>
            </a:r>
            <a:endParaRPr sz="11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6"/>
          <p:cNvPicPr preferRelativeResize="0"/>
          <p:nvPr/>
        </p:nvPicPr>
        <p:blipFill>
          <a:blip r:embed="rId3">
            <a:alphaModFix/>
          </a:blip>
          <a:stretch>
            <a:fillRect/>
          </a:stretch>
        </p:blipFill>
        <p:spPr>
          <a:xfrm>
            <a:off x="8316025" y="0"/>
            <a:ext cx="827974" cy="570125"/>
          </a:xfrm>
          <a:prstGeom prst="rect">
            <a:avLst/>
          </a:prstGeom>
          <a:noFill/>
          <a:ln>
            <a:noFill/>
          </a:ln>
        </p:spPr>
      </p:pic>
      <p:sp>
        <p:nvSpPr>
          <p:cNvPr id="145" name="Google Shape;145;p16"/>
          <p:cNvSpPr txBox="1"/>
          <p:nvPr/>
        </p:nvSpPr>
        <p:spPr>
          <a:xfrm>
            <a:off x="815100" y="927525"/>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46" name="Google Shape;146;p16"/>
          <p:cNvPicPr preferRelativeResize="0"/>
          <p:nvPr/>
        </p:nvPicPr>
        <p:blipFill>
          <a:blip r:embed="rId4">
            <a:alphaModFix/>
          </a:blip>
          <a:stretch>
            <a:fillRect/>
          </a:stretch>
        </p:blipFill>
        <p:spPr>
          <a:xfrm>
            <a:off x="559900" y="152400"/>
            <a:ext cx="2040575" cy="2280749"/>
          </a:xfrm>
          <a:prstGeom prst="rect">
            <a:avLst/>
          </a:prstGeom>
          <a:noFill/>
          <a:ln>
            <a:noFill/>
          </a:ln>
        </p:spPr>
      </p:pic>
      <p:pic>
        <p:nvPicPr>
          <p:cNvPr id="147" name="Google Shape;147;p16"/>
          <p:cNvPicPr preferRelativeResize="0"/>
          <p:nvPr/>
        </p:nvPicPr>
        <p:blipFill>
          <a:blip r:embed="rId5">
            <a:alphaModFix/>
          </a:blip>
          <a:stretch>
            <a:fillRect/>
          </a:stretch>
        </p:blipFill>
        <p:spPr>
          <a:xfrm>
            <a:off x="2600475" y="152400"/>
            <a:ext cx="1918169" cy="2280750"/>
          </a:xfrm>
          <a:prstGeom prst="rect">
            <a:avLst/>
          </a:prstGeom>
          <a:noFill/>
          <a:ln>
            <a:noFill/>
          </a:ln>
        </p:spPr>
      </p:pic>
      <p:pic>
        <p:nvPicPr>
          <p:cNvPr id="148" name="Google Shape;148;p16"/>
          <p:cNvPicPr preferRelativeResize="0"/>
          <p:nvPr/>
        </p:nvPicPr>
        <p:blipFill>
          <a:blip r:embed="rId6">
            <a:alphaModFix/>
          </a:blip>
          <a:stretch>
            <a:fillRect/>
          </a:stretch>
        </p:blipFill>
        <p:spPr>
          <a:xfrm>
            <a:off x="4518650" y="152400"/>
            <a:ext cx="2132000" cy="2280750"/>
          </a:xfrm>
          <a:prstGeom prst="rect">
            <a:avLst/>
          </a:prstGeom>
          <a:noFill/>
          <a:ln>
            <a:noFill/>
          </a:ln>
        </p:spPr>
      </p:pic>
      <p:sp>
        <p:nvSpPr>
          <p:cNvPr id="149" name="Google Shape;149;p16"/>
          <p:cNvSpPr txBox="1"/>
          <p:nvPr/>
        </p:nvSpPr>
        <p:spPr>
          <a:xfrm>
            <a:off x="761188" y="2348550"/>
            <a:ext cx="1638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latin typeface="Roboto"/>
                <a:ea typeface="Roboto"/>
                <a:cs typeface="Roboto"/>
                <a:sym typeface="Roboto"/>
              </a:rPr>
              <a:t>Original Image</a:t>
            </a:r>
            <a:endParaRPr b="1" sz="1700">
              <a:latin typeface="Roboto"/>
              <a:ea typeface="Roboto"/>
              <a:cs typeface="Roboto"/>
              <a:sym typeface="Roboto"/>
            </a:endParaRPr>
          </a:p>
        </p:txBody>
      </p:sp>
      <p:pic>
        <p:nvPicPr>
          <p:cNvPr id="150" name="Google Shape;150;p16"/>
          <p:cNvPicPr preferRelativeResize="0"/>
          <p:nvPr/>
        </p:nvPicPr>
        <p:blipFill>
          <a:blip r:embed="rId7">
            <a:alphaModFix/>
          </a:blip>
          <a:stretch>
            <a:fillRect/>
          </a:stretch>
        </p:blipFill>
        <p:spPr>
          <a:xfrm>
            <a:off x="2196150" y="951400"/>
            <a:ext cx="827975" cy="570125"/>
          </a:xfrm>
          <a:prstGeom prst="rect">
            <a:avLst/>
          </a:prstGeom>
          <a:noFill/>
          <a:ln>
            <a:noFill/>
          </a:ln>
        </p:spPr>
      </p:pic>
      <p:pic>
        <p:nvPicPr>
          <p:cNvPr id="151" name="Google Shape;151;p16"/>
          <p:cNvPicPr preferRelativeResize="0"/>
          <p:nvPr/>
        </p:nvPicPr>
        <p:blipFill>
          <a:blip r:embed="rId7">
            <a:alphaModFix/>
          </a:blip>
          <a:stretch>
            <a:fillRect/>
          </a:stretch>
        </p:blipFill>
        <p:spPr>
          <a:xfrm>
            <a:off x="4116750" y="1007713"/>
            <a:ext cx="910500" cy="570125"/>
          </a:xfrm>
          <a:prstGeom prst="rect">
            <a:avLst/>
          </a:prstGeom>
          <a:noFill/>
          <a:ln>
            <a:noFill/>
          </a:ln>
        </p:spPr>
      </p:pic>
      <p:sp>
        <p:nvSpPr>
          <p:cNvPr id="152" name="Google Shape;152;p16"/>
          <p:cNvSpPr txBox="1"/>
          <p:nvPr/>
        </p:nvSpPr>
        <p:spPr>
          <a:xfrm>
            <a:off x="7325250" y="2433150"/>
            <a:ext cx="144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Feature Vector</a:t>
            </a:r>
            <a:endParaRPr b="1">
              <a:latin typeface="Roboto"/>
              <a:ea typeface="Roboto"/>
              <a:cs typeface="Roboto"/>
              <a:sym typeface="Roboto"/>
            </a:endParaRPr>
          </a:p>
        </p:txBody>
      </p:sp>
      <p:sp>
        <p:nvSpPr>
          <p:cNvPr id="153" name="Google Shape;153;p16"/>
          <p:cNvSpPr txBox="1"/>
          <p:nvPr/>
        </p:nvSpPr>
        <p:spPr>
          <a:xfrm>
            <a:off x="2740550" y="2294700"/>
            <a:ext cx="1638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latin typeface="Roboto"/>
                <a:ea typeface="Roboto"/>
                <a:cs typeface="Roboto"/>
                <a:sym typeface="Roboto"/>
              </a:rPr>
              <a:t>Key point extraction</a:t>
            </a:r>
            <a:endParaRPr b="1" sz="1600">
              <a:latin typeface="Roboto"/>
              <a:ea typeface="Roboto"/>
              <a:cs typeface="Roboto"/>
              <a:sym typeface="Roboto"/>
            </a:endParaRPr>
          </a:p>
        </p:txBody>
      </p:sp>
      <p:sp>
        <p:nvSpPr>
          <p:cNvPr id="154" name="Google Shape;154;p16"/>
          <p:cNvSpPr/>
          <p:nvPr/>
        </p:nvSpPr>
        <p:spPr>
          <a:xfrm>
            <a:off x="6901650" y="1045275"/>
            <a:ext cx="2166000" cy="4950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txBox="1"/>
          <p:nvPr/>
        </p:nvSpPr>
        <p:spPr>
          <a:xfrm>
            <a:off x="6864225" y="1115775"/>
            <a:ext cx="220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00FF00"/>
                </a:solidFill>
                <a:latin typeface="Roboto"/>
                <a:ea typeface="Roboto"/>
                <a:cs typeface="Roboto"/>
                <a:sym typeface="Roboto"/>
              </a:rPr>
              <a:t>[-1.023, 0.323, 0.234, 1.545…]</a:t>
            </a:r>
            <a:endParaRPr sz="1200">
              <a:solidFill>
                <a:srgbClr val="00FF00"/>
              </a:solidFill>
              <a:latin typeface="Roboto"/>
              <a:ea typeface="Roboto"/>
              <a:cs typeface="Roboto"/>
              <a:sym typeface="Roboto"/>
            </a:endParaRPr>
          </a:p>
        </p:txBody>
      </p:sp>
      <p:pic>
        <p:nvPicPr>
          <p:cNvPr id="156" name="Google Shape;156;p16"/>
          <p:cNvPicPr preferRelativeResize="0"/>
          <p:nvPr/>
        </p:nvPicPr>
        <p:blipFill>
          <a:blip r:embed="rId7">
            <a:alphaModFix/>
          </a:blip>
          <a:stretch>
            <a:fillRect/>
          </a:stretch>
        </p:blipFill>
        <p:spPr>
          <a:xfrm>
            <a:off x="6119875" y="1015363"/>
            <a:ext cx="910500" cy="570125"/>
          </a:xfrm>
          <a:prstGeom prst="rect">
            <a:avLst/>
          </a:prstGeom>
          <a:noFill/>
          <a:ln>
            <a:noFill/>
          </a:ln>
        </p:spPr>
      </p:pic>
      <p:sp>
        <p:nvSpPr>
          <p:cNvPr id="157" name="Google Shape;157;p16"/>
          <p:cNvSpPr/>
          <p:nvPr/>
        </p:nvSpPr>
        <p:spPr>
          <a:xfrm>
            <a:off x="4219800" y="2584550"/>
            <a:ext cx="449700" cy="6618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txBox="1"/>
          <p:nvPr/>
        </p:nvSpPr>
        <p:spPr>
          <a:xfrm>
            <a:off x="2740550" y="3147975"/>
            <a:ext cx="29868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u="sng">
                <a:highlight>
                  <a:schemeClr val="accent6"/>
                </a:highlight>
                <a:latin typeface="Roboto"/>
                <a:ea typeface="Roboto"/>
                <a:cs typeface="Roboto"/>
                <a:sym typeface="Roboto"/>
              </a:rPr>
              <a:t>Recommendation</a:t>
            </a:r>
            <a:endParaRPr b="1" sz="1700" u="sng">
              <a:highlight>
                <a:schemeClr val="accent6"/>
              </a:highlight>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p:txBody>
      </p:sp>
      <p:pic>
        <p:nvPicPr>
          <p:cNvPr id="159" name="Google Shape;159;p16"/>
          <p:cNvPicPr preferRelativeResize="0"/>
          <p:nvPr/>
        </p:nvPicPr>
        <p:blipFill>
          <a:blip r:embed="rId8">
            <a:alphaModFix/>
          </a:blip>
          <a:stretch>
            <a:fillRect/>
          </a:stretch>
        </p:blipFill>
        <p:spPr>
          <a:xfrm>
            <a:off x="4518638" y="3564550"/>
            <a:ext cx="1550774" cy="1598800"/>
          </a:xfrm>
          <a:prstGeom prst="rect">
            <a:avLst/>
          </a:prstGeom>
          <a:noFill/>
          <a:ln>
            <a:noFill/>
          </a:ln>
        </p:spPr>
      </p:pic>
      <p:pic>
        <p:nvPicPr>
          <p:cNvPr id="160" name="Google Shape;160;p16"/>
          <p:cNvPicPr preferRelativeResize="0"/>
          <p:nvPr/>
        </p:nvPicPr>
        <p:blipFill>
          <a:blip r:embed="rId9">
            <a:alphaModFix/>
          </a:blip>
          <a:stretch>
            <a:fillRect/>
          </a:stretch>
        </p:blipFill>
        <p:spPr>
          <a:xfrm>
            <a:off x="6566700" y="3564550"/>
            <a:ext cx="1550749" cy="1598802"/>
          </a:xfrm>
          <a:prstGeom prst="rect">
            <a:avLst/>
          </a:prstGeom>
          <a:noFill/>
          <a:ln>
            <a:noFill/>
          </a:ln>
        </p:spPr>
      </p:pic>
      <p:pic>
        <p:nvPicPr>
          <p:cNvPr id="161" name="Google Shape;161;p16"/>
          <p:cNvPicPr preferRelativeResize="0"/>
          <p:nvPr/>
        </p:nvPicPr>
        <p:blipFill>
          <a:blip r:embed="rId10">
            <a:alphaModFix/>
          </a:blip>
          <a:stretch>
            <a:fillRect/>
          </a:stretch>
        </p:blipFill>
        <p:spPr>
          <a:xfrm>
            <a:off x="2502388" y="3564550"/>
            <a:ext cx="1638000" cy="1598801"/>
          </a:xfrm>
          <a:prstGeom prst="rect">
            <a:avLst/>
          </a:prstGeom>
          <a:noFill/>
          <a:ln>
            <a:noFill/>
          </a:ln>
        </p:spPr>
      </p:pic>
      <p:pic>
        <p:nvPicPr>
          <p:cNvPr id="162" name="Google Shape;162;p16"/>
          <p:cNvPicPr preferRelativeResize="0"/>
          <p:nvPr/>
        </p:nvPicPr>
        <p:blipFill>
          <a:blip r:embed="rId11">
            <a:alphaModFix/>
          </a:blip>
          <a:stretch>
            <a:fillRect/>
          </a:stretch>
        </p:blipFill>
        <p:spPr>
          <a:xfrm>
            <a:off x="612393" y="3544700"/>
            <a:ext cx="1444200" cy="1598800"/>
          </a:xfrm>
          <a:prstGeom prst="rect">
            <a:avLst/>
          </a:prstGeom>
          <a:noFill/>
          <a:ln>
            <a:noFill/>
          </a:ln>
        </p:spPr>
      </p:pic>
      <p:sp>
        <p:nvSpPr>
          <p:cNvPr id="163" name="Google Shape;163;p16"/>
          <p:cNvSpPr txBox="1"/>
          <p:nvPr/>
        </p:nvSpPr>
        <p:spPr>
          <a:xfrm>
            <a:off x="1090650" y="3278775"/>
            <a:ext cx="63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1st</a:t>
            </a:r>
            <a:endParaRPr b="1">
              <a:latin typeface="Roboto"/>
              <a:ea typeface="Roboto"/>
              <a:cs typeface="Roboto"/>
              <a:sym typeface="Roboto"/>
            </a:endParaRPr>
          </a:p>
        </p:txBody>
      </p:sp>
      <p:sp>
        <p:nvSpPr>
          <p:cNvPr id="164" name="Google Shape;164;p16"/>
          <p:cNvSpPr txBox="1"/>
          <p:nvPr/>
        </p:nvSpPr>
        <p:spPr>
          <a:xfrm>
            <a:off x="2823388" y="3278775"/>
            <a:ext cx="5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2nd</a:t>
            </a:r>
            <a:endParaRPr b="1">
              <a:latin typeface="Roboto"/>
              <a:ea typeface="Roboto"/>
              <a:cs typeface="Roboto"/>
              <a:sym typeface="Roboto"/>
            </a:endParaRPr>
          </a:p>
        </p:txBody>
      </p:sp>
      <p:sp>
        <p:nvSpPr>
          <p:cNvPr id="165" name="Google Shape;165;p16"/>
          <p:cNvSpPr txBox="1"/>
          <p:nvPr/>
        </p:nvSpPr>
        <p:spPr>
          <a:xfrm>
            <a:off x="5451750" y="3198875"/>
            <a:ext cx="5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3rd</a:t>
            </a:r>
            <a:endParaRPr b="1">
              <a:latin typeface="Roboto"/>
              <a:ea typeface="Roboto"/>
              <a:cs typeface="Roboto"/>
              <a:sym typeface="Roboto"/>
            </a:endParaRPr>
          </a:p>
        </p:txBody>
      </p:sp>
      <p:sp>
        <p:nvSpPr>
          <p:cNvPr id="166" name="Google Shape;166;p16"/>
          <p:cNvSpPr txBox="1"/>
          <p:nvPr/>
        </p:nvSpPr>
        <p:spPr>
          <a:xfrm>
            <a:off x="7271325" y="3198875"/>
            <a:ext cx="4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4th</a:t>
            </a:r>
            <a:endParaRPr b="1">
              <a:latin typeface="Roboto"/>
              <a:ea typeface="Roboto"/>
              <a:cs typeface="Roboto"/>
              <a:sym typeface="Roboto"/>
            </a:endParaRPr>
          </a:p>
        </p:txBody>
      </p:sp>
      <p:sp>
        <p:nvSpPr>
          <p:cNvPr id="167" name="Google Shape;167;p16"/>
          <p:cNvSpPr txBox="1"/>
          <p:nvPr/>
        </p:nvSpPr>
        <p:spPr>
          <a:xfrm>
            <a:off x="4719900" y="2433150"/>
            <a:ext cx="184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latin typeface="Roboto"/>
                <a:ea typeface="Roboto"/>
                <a:cs typeface="Roboto"/>
                <a:sym typeface="Roboto"/>
              </a:rPr>
              <a:t>Cloth extraction</a:t>
            </a:r>
            <a:endParaRPr b="1" sz="1600">
              <a:latin typeface="Roboto"/>
              <a:ea typeface="Roboto"/>
              <a:cs typeface="Roboto"/>
              <a:sym typeface="Roboto"/>
            </a:endParaRPr>
          </a:p>
        </p:txBody>
      </p:sp>
      <p:sp>
        <p:nvSpPr>
          <p:cNvPr id="168" name="Google Shape;168;p16"/>
          <p:cNvSpPr txBox="1"/>
          <p:nvPr/>
        </p:nvSpPr>
        <p:spPr>
          <a:xfrm>
            <a:off x="5874875" y="99150"/>
            <a:ext cx="358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u="sng">
                <a:highlight>
                  <a:schemeClr val="accent6"/>
                </a:highlight>
                <a:latin typeface="Roboto"/>
                <a:ea typeface="Roboto"/>
                <a:cs typeface="Roboto"/>
                <a:sym typeface="Roboto"/>
              </a:rPr>
              <a:t>WORKING</a:t>
            </a:r>
            <a:endParaRPr b="1" sz="2000" u="sng">
              <a:highlight>
                <a:schemeClr val="accent6"/>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72" name="Shape 172"/>
        <p:cNvGrpSpPr/>
        <p:nvPr/>
      </p:nvGrpSpPr>
      <p:grpSpPr>
        <a:xfrm>
          <a:off x="0" y="0"/>
          <a:ext cx="0" cy="0"/>
          <a:chOff x="0" y="0"/>
          <a:chExt cx="0" cy="0"/>
        </a:xfrm>
      </p:grpSpPr>
      <p:sp>
        <p:nvSpPr>
          <p:cNvPr id="173" name="Google Shape;173;p17"/>
          <p:cNvSpPr/>
          <p:nvPr/>
        </p:nvSpPr>
        <p:spPr>
          <a:xfrm>
            <a:off x="3383550" y="1623600"/>
            <a:ext cx="1635900" cy="15369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txBox="1"/>
          <p:nvPr/>
        </p:nvSpPr>
        <p:spPr>
          <a:xfrm>
            <a:off x="3253350" y="1927550"/>
            <a:ext cx="1896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latin typeface="Roboto"/>
                <a:ea typeface="Roboto"/>
                <a:cs typeface="Roboto"/>
                <a:sym typeface="Roboto"/>
              </a:rPr>
              <a:t>Android </a:t>
            </a:r>
            <a:endParaRPr b="1" sz="2500">
              <a:latin typeface="Roboto"/>
              <a:ea typeface="Roboto"/>
              <a:cs typeface="Roboto"/>
              <a:sym typeface="Roboto"/>
            </a:endParaRPr>
          </a:p>
          <a:p>
            <a:pPr indent="0" lvl="0" marL="0" rtl="0" algn="ctr">
              <a:spcBef>
                <a:spcPts val="0"/>
              </a:spcBef>
              <a:spcAft>
                <a:spcPts val="0"/>
              </a:spcAft>
              <a:buNone/>
            </a:pPr>
            <a:r>
              <a:rPr b="1" lang="en-GB" sz="2500">
                <a:latin typeface="Roboto"/>
                <a:ea typeface="Roboto"/>
                <a:cs typeface="Roboto"/>
                <a:sym typeface="Roboto"/>
              </a:rPr>
              <a:t>App</a:t>
            </a:r>
            <a:endParaRPr b="1" sz="2500">
              <a:latin typeface="Roboto"/>
              <a:ea typeface="Roboto"/>
              <a:cs typeface="Roboto"/>
              <a:sym typeface="Roboto"/>
            </a:endParaRPr>
          </a:p>
        </p:txBody>
      </p:sp>
      <p:pic>
        <p:nvPicPr>
          <p:cNvPr id="175" name="Google Shape;175;p17"/>
          <p:cNvPicPr preferRelativeResize="0"/>
          <p:nvPr/>
        </p:nvPicPr>
        <p:blipFill>
          <a:blip r:embed="rId3">
            <a:alphaModFix/>
          </a:blip>
          <a:stretch>
            <a:fillRect/>
          </a:stretch>
        </p:blipFill>
        <p:spPr>
          <a:xfrm>
            <a:off x="2569100" y="0"/>
            <a:ext cx="628449" cy="636825"/>
          </a:xfrm>
          <a:prstGeom prst="rect">
            <a:avLst/>
          </a:prstGeom>
          <a:noFill/>
          <a:ln>
            <a:noFill/>
          </a:ln>
        </p:spPr>
      </p:pic>
      <p:sp>
        <p:nvSpPr>
          <p:cNvPr id="176" name="Google Shape;176;p17"/>
          <p:cNvSpPr/>
          <p:nvPr/>
        </p:nvSpPr>
        <p:spPr>
          <a:xfrm>
            <a:off x="2387725" y="669250"/>
            <a:ext cx="1090500" cy="384300"/>
          </a:xfrm>
          <a:prstGeom prst="roundRect">
            <a:avLst>
              <a:gd fmla="val 16667"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txBox="1"/>
          <p:nvPr/>
        </p:nvSpPr>
        <p:spPr>
          <a:xfrm>
            <a:off x="2265475" y="661300"/>
            <a:ext cx="138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Inventory</a:t>
            </a:r>
            <a:endParaRPr>
              <a:solidFill>
                <a:schemeClr val="lt1"/>
              </a:solidFill>
              <a:latin typeface="Roboto"/>
              <a:ea typeface="Roboto"/>
              <a:cs typeface="Roboto"/>
              <a:sym typeface="Roboto"/>
            </a:endParaRPr>
          </a:p>
        </p:txBody>
      </p:sp>
      <p:cxnSp>
        <p:nvCxnSpPr>
          <p:cNvPr id="178" name="Google Shape;178;p17"/>
          <p:cNvCxnSpPr/>
          <p:nvPr/>
        </p:nvCxnSpPr>
        <p:spPr>
          <a:xfrm flipH="1">
            <a:off x="1966525" y="858250"/>
            <a:ext cx="421200" cy="6300"/>
          </a:xfrm>
          <a:prstGeom prst="straightConnector1">
            <a:avLst/>
          </a:prstGeom>
          <a:noFill/>
          <a:ln cap="flat" cmpd="sng" w="28575">
            <a:solidFill>
              <a:schemeClr val="lt1"/>
            </a:solidFill>
            <a:prstDash val="solid"/>
            <a:round/>
            <a:headEnd len="med" w="med" type="none"/>
            <a:tailEnd len="med" w="med" type="none"/>
          </a:ln>
        </p:spPr>
      </p:cxnSp>
      <p:sp>
        <p:nvSpPr>
          <p:cNvPr id="179" name="Google Shape;179;p17"/>
          <p:cNvSpPr/>
          <p:nvPr/>
        </p:nvSpPr>
        <p:spPr>
          <a:xfrm>
            <a:off x="1881600" y="807850"/>
            <a:ext cx="99300" cy="107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txBox="1"/>
          <p:nvPr/>
        </p:nvSpPr>
        <p:spPr>
          <a:xfrm>
            <a:off x="0" y="79450"/>
            <a:ext cx="193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latin typeface="Roboto"/>
                <a:ea typeface="Roboto"/>
                <a:cs typeface="Roboto"/>
                <a:sym typeface="Roboto"/>
              </a:rPr>
              <a:t>Creating the Inventory</a:t>
            </a:r>
            <a:r>
              <a:rPr b="1" lang="en-GB">
                <a:solidFill>
                  <a:schemeClr val="lt1"/>
                </a:solidFill>
                <a:latin typeface="Roboto"/>
                <a:ea typeface="Roboto"/>
                <a:cs typeface="Roboto"/>
                <a:sym typeface="Roboto"/>
              </a:rPr>
              <a:t>:</a:t>
            </a:r>
            <a:endParaRPr b="1" sz="900">
              <a:solidFill>
                <a:schemeClr val="lt1"/>
              </a:solidFill>
              <a:latin typeface="Roboto"/>
              <a:ea typeface="Roboto"/>
              <a:cs typeface="Roboto"/>
              <a:sym typeface="Roboto"/>
            </a:endParaRPr>
          </a:p>
        </p:txBody>
      </p:sp>
      <p:sp>
        <p:nvSpPr>
          <p:cNvPr id="181" name="Google Shape;181;p17"/>
          <p:cNvSpPr txBox="1"/>
          <p:nvPr/>
        </p:nvSpPr>
        <p:spPr>
          <a:xfrm>
            <a:off x="0" y="864550"/>
            <a:ext cx="19335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a:ea typeface="Roboto"/>
                <a:cs typeface="Roboto"/>
                <a:sym typeface="Roboto"/>
              </a:rPr>
              <a:t>With Firebase Realtime Database used as backend, we have first uploaded many images with their metadata which serve as the inventory of our project.</a:t>
            </a:r>
            <a:endParaRPr sz="1200">
              <a:solidFill>
                <a:schemeClr val="lt1"/>
              </a:solidFill>
              <a:latin typeface="Roboto"/>
              <a:ea typeface="Roboto"/>
              <a:cs typeface="Roboto"/>
              <a:sym typeface="Roboto"/>
            </a:endParaRPr>
          </a:p>
        </p:txBody>
      </p:sp>
      <p:cxnSp>
        <p:nvCxnSpPr>
          <p:cNvPr id="182" name="Google Shape;182;p17"/>
          <p:cNvCxnSpPr/>
          <p:nvPr/>
        </p:nvCxnSpPr>
        <p:spPr>
          <a:xfrm flipH="1" rot="10800000">
            <a:off x="173675" y="855250"/>
            <a:ext cx="1598700" cy="12300"/>
          </a:xfrm>
          <a:prstGeom prst="straightConnector1">
            <a:avLst/>
          </a:prstGeom>
          <a:noFill/>
          <a:ln cap="flat" cmpd="sng" w="28575">
            <a:solidFill>
              <a:schemeClr val="lt1"/>
            </a:solidFill>
            <a:prstDash val="dash"/>
            <a:round/>
            <a:headEnd len="med" w="med" type="none"/>
            <a:tailEnd len="med" w="med" type="none"/>
          </a:ln>
        </p:spPr>
      </p:cxnSp>
      <p:sp>
        <p:nvSpPr>
          <p:cNvPr id="183" name="Google Shape;183;p17"/>
          <p:cNvSpPr txBox="1"/>
          <p:nvPr/>
        </p:nvSpPr>
        <p:spPr>
          <a:xfrm>
            <a:off x="2854225" y="0"/>
            <a:ext cx="6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oboto"/>
                <a:ea typeface="Roboto"/>
                <a:cs typeface="Roboto"/>
                <a:sym typeface="Roboto"/>
              </a:rPr>
              <a:t>st</a:t>
            </a:r>
            <a:endParaRPr>
              <a:solidFill>
                <a:schemeClr val="lt1"/>
              </a:solidFill>
              <a:latin typeface="Roboto"/>
              <a:ea typeface="Roboto"/>
              <a:cs typeface="Roboto"/>
              <a:sym typeface="Roboto"/>
            </a:endParaRPr>
          </a:p>
        </p:txBody>
      </p:sp>
      <p:sp>
        <p:nvSpPr>
          <p:cNvPr id="184" name="Google Shape;184;p17"/>
          <p:cNvSpPr/>
          <p:nvPr/>
        </p:nvSpPr>
        <p:spPr>
          <a:xfrm>
            <a:off x="5044350" y="732163"/>
            <a:ext cx="1090500" cy="384300"/>
          </a:xfrm>
          <a:prstGeom prst="roundRect">
            <a:avLst>
              <a:gd fmla="val 16667"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txBox="1"/>
          <p:nvPr/>
        </p:nvSpPr>
        <p:spPr>
          <a:xfrm>
            <a:off x="0" y="2802600"/>
            <a:ext cx="2082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chemeClr val="lt1"/>
              </a:solidFill>
              <a:latin typeface="Roboto"/>
              <a:ea typeface="Roboto"/>
              <a:cs typeface="Roboto"/>
              <a:sym typeface="Roboto"/>
            </a:endParaRPr>
          </a:p>
        </p:txBody>
      </p:sp>
      <p:sp>
        <p:nvSpPr>
          <p:cNvPr id="186" name="Google Shape;186;p17"/>
          <p:cNvSpPr txBox="1"/>
          <p:nvPr/>
        </p:nvSpPr>
        <p:spPr>
          <a:xfrm>
            <a:off x="5019450" y="740413"/>
            <a:ext cx="114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Api</a:t>
            </a:r>
            <a:endParaRPr>
              <a:solidFill>
                <a:schemeClr val="lt1"/>
              </a:solidFill>
              <a:latin typeface="Roboto"/>
              <a:ea typeface="Roboto"/>
              <a:cs typeface="Roboto"/>
              <a:sym typeface="Roboto"/>
            </a:endParaRPr>
          </a:p>
        </p:txBody>
      </p:sp>
      <p:cxnSp>
        <p:nvCxnSpPr>
          <p:cNvPr id="187" name="Google Shape;187;p17"/>
          <p:cNvCxnSpPr/>
          <p:nvPr/>
        </p:nvCxnSpPr>
        <p:spPr>
          <a:xfrm>
            <a:off x="6134850" y="921175"/>
            <a:ext cx="334800" cy="6300"/>
          </a:xfrm>
          <a:prstGeom prst="straightConnector1">
            <a:avLst/>
          </a:prstGeom>
          <a:noFill/>
          <a:ln cap="flat" cmpd="sng" w="28575">
            <a:solidFill>
              <a:schemeClr val="lt1"/>
            </a:solidFill>
            <a:prstDash val="solid"/>
            <a:round/>
            <a:headEnd len="med" w="med" type="none"/>
            <a:tailEnd len="med" w="med" type="none"/>
          </a:ln>
        </p:spPr>
      </p:cxnSp>
      <p:sp>
        <p:nvSpPr>
          <p:cNvPr id="188" name="Google Shape;188;p17"/>
          <p:cNvSpPr/>
          <p:nvPr/>
        </p:nvSpPr>
        <p:spPr>
          <a:xfrm rot="10800000">
            <a:off x="6469650" y="870774"/>
            <a:ext cx="99300" cy="107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17"/>
          <p:cNvPicPr preferRelativeResize="0"/>
          <p:nvPr/>
        </p:nvPicPr>
        <p:blipFill>
          <a:blip r:embed="rId4">
            <a:alphaModFix/>
          </a:blip>
          <a:stretch>
            <a:fillRect/>
          </a:stretch>
        </p:blipFill>
        <p:spPr>
          <a:xfrm>
            <a:off x="5275375" y="79475"/>
            <a:ext cx="628449" cy="628449"/>
          </a:xfrm>
          <a:prstGeom prst="rect">
            <a:avLst/>
          </a:prstGeom>
          <a:noFill/>
          <a:ln>
            <a:noFill/>
          </a:ln>
        </p:spPr>
      </p:pic>
      <p:sp>
        <p:nvSpPr>
          <p:cNvPr id="190" name="Google Shape;190;p17"/>
          <p:cNvSpPr txBox="1"/>
          <p:nvPr/>
        </p:nvSpPr>
        <p:spPr>
          <a:xfrm>
            <a:off x="5589750" y="-12"/>
            <a:ext cx="5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oboto"/>
                <a:ea typeface="Roboto"/>
                <a:cs typeface="Roboto"/>
                <a:sym typeface="Roboto"/>
              </a:rPr>
              <a:t>nd</a:t>
            </a:r>
            <a:endParaRPr>
              <a:solidFill>
                <a:schemeClr val="lt1"/>
              </a:solidFill>
              <a:latin typeface="Roboto"/>
              <a:ea typeface="Roboto"/>
              <a:cs typeface="Roboto"/>
              <a:sym typeface="Roboto"/>
            </a:endParaRPr>
          </a:p>
        </p:txBody>
      </p:sp>
      <p:sp>
        <p:nvSpPr>
          <p:cNvPr id="191" name="Google Shape;191;p17"/>
          <p:cNvSpPr txBox="1"/>
          <p:nvPr/>
        </p:nvSpPr>
        <p:spPr>
          <a:xfrm>
            <a:off x="6698550" y="85900"/>
            <a:ext cx="179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Build an API to access the model through the app</a:t>
            </a:r>
            <a:endParaRPr>
              <a:solidFill>
                <a:schemeClr val="lt1"/>
              </a:solidFill>
              <a:latin typeface="Roboto"/>
              <a:ea typeface="Roboto"/>
              <a:cs typeface="Roboto"/>
              <a:sym typeface="Roboto"/>
            </a:endParaRPr>
          </a:p>
        </p:txBody>
      </p:sp>
      <p:cxnSp>
        <p:nvCxnSpPr>
          <p:cNvPr id="192" name="Google Shape;192;p17"/>
          <p:cNvCxnSpPr/>
          <p:nvPr/>
        </p:nvCxnSpPr>
        <p:spPr>
          <a:xfrm>
            <a:off x="6698550" y="855250"/>
            <a:ext cx="2131800" cy="12300"/>
          </a:xfrm>
          <a:prstGeom prst="straightConnector1">
            <a:avLst/>
          </a:prstGeom>
          <a:noFill/>
          <a:ln cap="flat" cmpd="sng" w="28575">
            <a:solidFill>
              <a:schemeClr val="lt1"/>
            </a:solidFill>
            <a:prstDash val="dash"/>
            <a:round/>
            <a:headEnd len="med" w="med" type="none"/>
            <a:tailEnd len="med" w="med" type="none"/>
          </a:ln>
        </p:spPr>
      </p:cxnSp>
      <p:sp>
        <p:nvSpPr>
          <p:cNvPr id="193" name="Google Shape;193;p17"/>
          <p:cNvSpPr txBox="1"/>
          <p:nvPr/>
        </p:nvSpPr>
        <p:spPr>
          <a:xfrm>
            <a:off x="6320700" y="857675"/>
            <a:ext cx="27267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a:ea typeface="Roboto"/>
                <a:cs typeface="Roboto"/>
                <a:sym typeface="Roboto"/>
              </a:rPr>
              <a:t>We used flask to make an API to access out model and deployed it locally to access the model in our android app. Image selected from storage is passed as image url to the api call which is then processed by the model, and the desired result is returned by the model which is then displayed in the app</a:t>
            </a:r>
            <a:endParaRPr sz="1200">
              <a:solidFill>
                <a:schemeClr val="lt1"/>
              </a:solidFill>
              <a:latin typeface="Roboto"/>
              <a:ea typeface="Roboto"/>
              <a:cs typeface="Roboto"/>
              <a:sym typeface="Roboto"/>
            </a:endParaRPr>
          </a:p>
        </p:txBody>
      </p:sp>
      <p:sp>
        <p:nvSpPr>
          <p:cNvPr id="194" name="Google Shape;194;p17"/>
          <p:cNvSpPr/>
          <p:nvPr/>
        </p:nvSpPr>
        <p:spPr>
          <a:xfrm>
            <a:off x="1447050" y="2826525"/>
            <a:ext cx="2370298" cy="712949"/>
          </a:xfrm>
          <a:custGeom>
            <a:rect b="b" l="l" r="r" t="t"/>
            <a:pathLst>
              <a:path extrusionOk="0" h="28230" w="33388">
                <a:moveTo>
                  <a:pt x="33388" y="10879"/>
                </a:moveTo>
                <a:cubicBezTo>
                  <a:pt x="22936" y="10879"/>
                  <a:pt x="12991" y="-3708"/>
                  <a:pt x="3642" y="964"/>
                </a:cubicBezTo>
                <a:cubicBezTo>
                  <a:pt x="-2273" y="3920"/>
                  <a:pt x="169" y="15505"/>
                  <a:pt x="4138" y="20794"/>
                </a:cubicBezTo>
                <a:cubicBezTo>
                  <a:pt x="6242" y="23598"/>
                  <a:pt x="10008" y="25094"/>
                  <a:pt x="11574" y="28230"/>
                </a:cubicBezTo>
              </a:path>
            </a:pathLst>
          </a:custGeom>
          <a:noFill/>
          <a:ln cap="flat" cmpd="sng" w="28575">
            <a:solidFill>
              <a:schemeClr val="lt1"/>
            </a:solidFill>
            <a:prstDash val="dash"/>
            <a:round/>
            <a:headEnd len="med" w="med" type="none"/>
            <a:tailEnd len="med" w="med" type="none"/>
          </a:ln>
        </p:spPr>
      </p:sp>
      <p:sp>
        <p:nvSpPr>
          <p:cNvPr id="195" name="Google Shape;195;p17"/>
          <p:cNvSpPr/>
          <p:nvPr/>
        </p:nvSpPr>
        <p:spPr>
          <a:xfrm>
            <a:off x="3507500" y="805600"/>
            <a:ext cx="897800" cy="842800"/>
          </a:xfrm>
          <a:custGeom>
            <a:rect b="b" l="l" r="r" t="t"/>
            <a:pathLst>
              <a:path extrusionOk="0" h="33712" w="35912">
                <a:moveTo>
                  <a:pt x="29250" y="33712"/>
                </a:moveTo>
                <a:cubicBezTo>
                  <a:pt x="36546" y="30062"/>
                  <a:pt x="37992" y="15188"/>
                  <a:pt x="32224" y="9420"/>
                </a:cubicBezTo>
                <a:cubicBezTo>
                  <a:pt x="24311" y="1507"/>
                  <a:pt x="11191" y="0"/>
                  <a:pt x="0" y="0"/>
                </a:cubicBezTo>
              </a:path>
            </a:pathLst>
          </a:custGeom>
          <a:noFill/>
          <a:ln cap="flat" cmpd="sng" w="28575">
            <a:solidFill>
              <a:schemeClr val="lt1"/>
            </a:solidFill>
            <a:prstDash val="dash"/>
            <a:round/>
            <a:headEnd len="med" w="med" type="none"/>
            <a:tailEnd len="med" w="med" type="none"/>
          </a:ln>
        </p:spPr>
      </p:sp>
      <p:sp>
        <p:nvSpPr>
          <p:cNvPr id="196" name="Google Shape;196;p17"/>
          <p:cNvSpPr/>
          <p:nvPr/>
        </p:nvSpPr>
        <p:spPr>
          <a:xfrm>
            <a:off x="5016325" y="1152650"/>
            <a:ext cx="834719" cy="1108181"/>
          </a:xfrm>
          <a:custGeom>
            <a:rect b="b" l="l" r="r" t="t"/>
            <a:pathLst>
              <a:path extrusionOk="0" h="52564" w="32763">
                <a:moveTo>
                  <a:pt x="0" y="52550"/>
                </a:moveTo>
                <a:cubicBezTo>
                  <a:pt x="9581" y="52550"/>
                  <a:pt x="22015" y="52779"/>
                  <a:pt x="27763" y="45114"/>
                </a:cubicBezTo>
                <a:cubicBezTo>
                  <a:pt x="36804" y="33057"/>
                  <a:pt x="30737" y="15071"/>
                  <a:pt x="30737" y="0"/>
                </a:cubicBezTo>
              </a:path>
            </a:pathLst>
          </a:custGeom>
          <a:noFill/>
          <a:ln cap="flat" cmpd="sng" w="28575">
            <a:solidFill>
              <a:schemeClr val="lt1"/>
            </a:solidFill>
            <a:prstDash val="dash"/>
            <a:round/>
            <a:headEnd len="med" w="med" type="none"/>
            <a:tailEnd len="med" w="med" type="none"/>
          </a:ln>
        </p:spPr>
      </p:sp>
      <p:cxnSp>
        <p:nvCxnSpPr>
          <p:cNvPr id="197" name="Google Shape;197;p17"/>
          <p:cNvCxnSpPr/>
          <p:nvPr/>
        </p:nvCxnSpPr>
        <p:spPr>
          <a:xfrm flipH="1" rot="10800000">
            <a:off x="2466025" y="3743725"/>
            <a:ext cx="433800" cy="6000"/>
          </a:xfrm>
          <a:prstGeom prst="straightConnector1">
            <a:avLst/>
          </a:prstGeom>
          <a:noFill/>
          <a:ln cap="flat" cmpd="sng" w="28575">
            <a:solidFill>
              <a:schemeClr val="lt1"/>
            </a:solidFill>
            <a:prstDash val="solid"/>
            <a:round/>
            <a:headEnd len="med" w="med" type="none"/>
            <a:tailEnd len="med" w="med" type="none"/>
          </a:ln>
        </p:spPr>
      </p:cxnSp>
      <p:sp>
        <p:nvSpPr>
          <p:cNvPr id="198" name="Google Shape;198;p17"/>
          <p:cNvSpPr/>
          <p:nvPr/>
        </p:nvSpPr>
        <p:spPr>
          <a:xfrm>
            <a:off x="2865325" y="3678863"/>
            <a:ext cx="99300" cy="107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txBox="1"/>
          <p:nvPr/>
        </p:nvSpPr>
        <p:spPr>
          <a:xfrm>
            <a:off x="0" y="3932225"/>
            <a:ext cx="23703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lt1"/>
                </a:solidFill>
                <a:latin typeface="Roboto"/>
                <a:ea typeface="Roboto"/>
                <a:cs typeface="Roboto"/>
                <a:sym typeface="Roboto"/>
              </a:rPr>
              <a:t>‘Imager’ app to give instant recommendations with use of image uploaded by user</a:t>
            </a:r>
            <a:endParaRPr sz="1500">
              <a:solidFill>
                <a:schemeClr val="lt1"/>
              </a:solidFill>
              <a:latin typeface="Roboto"/>
              <a:ea typeface="Roboto"/>
              <a:cs typeface="Roboto"/>
              <a:sym typeface="Roboto"/>
            </a:endParaRPr>
          </a:p>
        </p:txBody>
      </p:sp>
      <p:cxnSp>
        <p:nvCxnSpPr>
          <p:cNvPr id="200" name="Google Shape;200;p17"/>
          <p:cNvCxnSpPr/>
          <p:nvPr/>
        </p:nvCxnSpPr>
        <p:spPr>
          <a:xfrm>
            <a:off x="2387725" y="4015650"/>
            <a:ext cx="0" cy="1041000"/>
          </a:xfrm>
          <a:prstGeom prst="straightConnector1">
            <a:avLst/>
          </a:prstGeom>
          <a:noFill/>
          <a:ln cap="flat" cmpd="sng" w="28575">
            <a:solidFill>
              <a:schemeClr val="lt1"/>
            </a:solidFill>
            <a:prstDash val="dash"/>
            <a:round/>
            <a:headEnd len="med" w="med" type="none"/>
            <a:tailEnd len="med" w="med" type="none"/>
          </a:ln>
        </p:spPr>
      </p:cxnSp>
      <p:sp>
        <p:nvSpPr>
          <p:cNvPr id="201" name="Google Shape;201;p17"/>
          <p:cNvSpPr txBox="1"/>
          <p:nvPr/>
        </p:nvSpPr>
        <p:spPr>
          <a:xfrm>
            <a:off x="2569100" y="3925350"/>
            <a:ext cx="30894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Roboto"/>
                <a:ea typeface="Roboto"/>
                <a:cs typeface="Roboto"/>
                <a:sym typeface="Roboto"/>
              </a:rPr>
              <a:t>Imager app with myntra-like ui design which will show instant recommendations to the user by running the deep learning model in an android app </a:t>
            </a:r>
            <a:r>
              <a:rPr lang="en-GB" sz="1300">
                <a:solidFill>
                  <a:schemeClr val="lt1"/>
                </a:solidFill>
                <a:latin typeface="Roboto"/>
                <a:ea typeface="Roboto"/>
                <a:cs typeface="Roboto"/>
                <a:sym typeface="Roboto"/>
              </a:rPr>
              <a:t>using MVVM architecture.</a:t>
            </a:r>
            <a:endParaRPr sz="1300">
              <a:solidFill>
                <a:schemeClr val="lt1"/>
              </a:solidFill>
              <a:latin typeface="Roboto"/>
              <a:ea typeface="Roboto"/>
              <a:cs typeface="Roboto"/>
              <a:sym typeface="Roboto"/>
            </a:endParaRPr>
          </a:p>
        </p:txBody>
      </p:sp>
      <p:grpSp>
        <p:nvGrpSpPr>
          <p:cNvPr id="202" name="Google Shape;202;p17"/>
          <p:cNvGrpSpPr/>
          <p:nvPr/>
        </p:nvGrpSpPr>
        <p:grpSpPr>
          <a:xfrm>
            <a:off x="770775" y="3313938"/>
            <a:ext cx="828750" cy="712975"/>
            <a:chOff x="2189275" y="3228375"/>
            <a:chExt cx="828750" cy="712975"/>
          </a:xfrm>
        </p:grpSpPr>
        <p:pic>
          <p:nvPicPr>
            <p:cNvPr id="203" name="Google Shape;203;p17"/>
            <p:cNvPicPr preferRelativeResize="0"/>
            <p:nvPr/>
          </p:nvPicPr>
          <p:blipFill>
            <a:blip r:embed="rId5">
              <a:alphaModFix/>
            </a:blip>
            <a:stretch>
              <a:fillRect/>
            </a:stretch>
          </p:blipFill>
          <p:spPr>
            <a:xfrm>
              <a:off x="2189275" y="3399500"/>
              <a:ext cx="379825" cy="541850"/>
            </a:xfrm>
            <a:prstGeom prst="rect">
              <a:avLst/>
            </a:prstGeom>
            <a:noFill/>
            <a:ln>
              <a:noFill/>
            </a:ln>
          </p:spPr>
        </p:pic>
        <p:sp>
          <p:nvSpPr>
            <p:cNvPr id="204" name="Google Shape;204;p17"/>
            <p:cNvSpPr txBox="1"/>
            <p:nvPr/>
          </p:nvSpPr>
          <p:spPr>
            <a:xfrm>
              <a:off x="2463925" y="3228375"/>
              <a:ext cx="55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F15E22"/>
                  </a:solidFill>
                  <a:latin typeface="Roboto"/>
                  <a:ea typeface="Roboto"/>
                  <a:cs typeface="Roboto"/>
                  <a:sym typeface="Roboto"/>
                </a:rPr>
                <a:t>rd</a:t>
              </a:r>
              <a:endParaRPr b="1" sz="1700">
                <a:solidFill>
                  <a:srgbClr val="F15E22"/>
                </a:solidFill>
                <a:latin typeface="Roboto"/>
                <a:ea typeface="Roboto"/>
                <a:cs typeface="Roboto"/>
                <a:sym typeface="Roboto"/>
              </a:endParaRPr>
            </a:p>
          </p:txBody>
        </p:sp>
      </p:grpSp>
      <p:pic>
        <p:nvPicPr>
          <p:cNvPr id="205" name="Google Shape;205;p17"/>
          <p:cNvPicPr preferRelativeResize="0"/>
          <p:nvPr/>
        </p:nvPicPr>
        <p:blipFill>
          <a:blip r:embed="rId6">
            <a:alphaModFix/>
          </a:blip>
          <a:stretch>
            <a:fillRect/>
          </a:stretch>
        </p:blipFill>
        <p:spPr>
          <a:xfrm>
            <a:off x="8536048" y="-23112"/>
            <a:ext cx="648280" cy="446400"/>
          </a:xfrm>
          <a:prstGeom prst="rect">
            <a:avLst/>
          </a:prstGeom>
          <a:noFill/>
          <a:ln>
            <a:noFill/>
          </a:ln>
        </p:spPr>
      </p:pic>
      <p:sp>
        <p:nvSpPr>
          <p:cNvPr id="206" name="Google Shape;206;p17"/>
          <p:cNvSpPr/>
          <p:nvPr/>
        </p:nvSpPr>
        <p:spPr>
          <a:xfrm>
            <a:off x="1268100" y="3604225"/>
            <a:ext cx="1326300" cy="285000"/>
          </a:xfrm>
          <a:prstGeom prst="roundRect">
            <a:avLst>
              <a:gd fmla="val 16667" name="adj"/>
            </a:avLst>
          </a:prstGeom>
          <a:solidFill>
            <a:srgbClr val="43434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txBox="1"/>
          <p:nvPr/>
        </p:nvSpPr>
        <p:spPr>
          <a:xfrm>
            <a:off x="1349000" y="3546625"/>
            <a:ext cx="144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oboto"/>
                <a:ea typeface="Roboto"/>
                <a:cs typeface="Roboto"/>
                <a:sym typeface="Roboto"/>
              </a:rPr>
              <a:t>Imager app</a:t>
            </a:r>
            <a:endParaRPr>
              <a:solidFill>
                <a:schemeClr val="lt1"/>
              </a:solidFill>
              <a:latin typeface="Roboto"/>
              <a:ea typeface="Roboto"/>
              <a:cs typeface="Roboto"/>
              <a:sym typeface="Roboto"/>
            </a:endParaRPr>
          </a:p>
        </p:txBody>
      </p:sp>
      <p:sp>
        <p:nvSpPr>
          <p:cNvPr id="208" name="Google Shape;208;p17"/>
          <p:cNvSpPr/>
          <p:nvPr/>
        </p:nvSpPr>
        <p:spPr>
          <a:xfrm>
            <a:off x="2930425" y="1431025"/>
            <a:ext cx="897900" cy="18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lt1"/>
                </a:solidFill>
              </a:rPr>
              <a:t>Database</a:t>
            </a:r>
            <a:endParaRPr sz="1200">
              <a:solidFill>
                <a:schemeClr val="lt1"/>
              </a:solidFill>
            </a:endParaRPr>
          </a:p>
        </p:txBody>
      </p:sp>
      <p:sp>
        <p:nvSpPr>
          <p:cNvPr id="209" name="Google Shape;209;p17"/>
          <p:cNvSpPr/>
          <p:nvPr/>
        </p:nvSpPr>
        <p:spPr>
          <a:xfrm>
            <a:off x="2466025" y="2480150"/>
            <a:ext cx="897900" cy="18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MVVM</a:t>
            </a:r>
            <a:endParaRPr sz="1300">
              <a:solidFill>
                <a:schemeClr val="lt1"/>
              </a:solidFill>
            </a:endParaRPr>
          </a:p>
        </p:txBody>
      </p:sp>
      <p:sp>
        <p:nvSpPr>
          <p:cNvPr id="210" name="Google Shape;210;p17"/>
          <p:cNvSpPr/>
          <p:nvPr/>
        </p:nvSpPr>
        <p:spPr>
          <a:xfrm>
            <a:off x="4621650" y="1512338"/>
            <a:ext cx="1090500" cy="18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Deployment</a:t>
            </a:r>
            <a:endParaRPr sz="1300">
              <a:solidFill>
                <a:schemeClr val="lt1"/>
              </a:solidFill>
            </a:endParaRPr>
          </a:p>
        </p:txBody>
      </p:sp>
      <p:sp>
        <p:nvSpPr>
          <p:cNvPr id="211" name="Google Shape;211;p17"/>
          <p:cNvSpPr/>
          <p:nvPr/>
        </p:nvSpPr>
        <p:spPr>
          <a:xfrm>
            <a:off x="5044350" y="2503950"/>
            <a:ext cx="1326300" cy="255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UI design</a:t>
            </a:r>
            <a:endParaRPr sz="1100">
              <a:solidFill>
                <a:schemeClr val="lt1"/>
              </a:solidFill>
            </a:endParaRPr>
          </a:p>
        </p:txBody>
      </p:sp>
      <p:sp>
        <p:nvSpPr>
          <p:cNvPr id="212" name="Google Shape;212;p17"/>
          <p:cNvSpPr/>
          <p:nvPr/>
        </p:nvSpPr>
        <p:spPr>
          <a:xfrm>
            <a:off x="3388850" y="3165875"/>
            <a:ext cx="1449900" cy="255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Java,Kotlin</a:t>
            </a:r>
            <a:endParaRPr sz="1100">
              <a:solidFill>
                <a:schemeClr val="lt1"/>
              </a:solidFill>
            </a:endParaRPr>
          </a:p>
        </p:txBody>
      </p:sp>
      <p:pic>
        <p:nvPicPr>
          <p:cNvPr id="213" name="Google Shape;213;p17"/>
          <p:cNvPicPr preferRelativeResize="0"/>
          <p:nvPr/>
        </p:nvPicPr>
        <p:blipFill>
          <a:blip r:embed="rId7">
            <a:alphaModFix/>
          </a:blip>
          <a:stretch>
            <a:fillRect/>
          </a:stretch>
        </p:blipFill>
        <p:spPr>
          <a:xfrm>
            <a:off x="7792950" y="2880163"/>
            <a:ext cx="1326300" cy="2330356"/>
          </a:xfrm>
          <a:prstGeom prst="rect">
            <a:avLst/>
          </a:prstGeom>
          <a:noFill/>
          <a:ln>
            <a:noFill/>
          </a:ln>
        </p:spPr>
      </p:pic>
      <p:sp>
        <p:nvSpPr>
          <p:cNvPr id="214" name="Google Shape;214;p17"/>
          <p:cNvSpPr txBox="1"/>
          <p:nvPr/>
        </p:nvSpPr>
        <p:spPr>
          <a:xfrm>
            <a:off x="4994775" y="15244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15" name="Google Shape;215;p17"/>
          <p:cNvPicPr preferRelativeResize="0"/>
          <p:nvPr/>
        </p:nvPicPr>
        <p:blipFill>
          <a:blip r:embed="rId8">
            <a:alphaModFix/>
          </a:blip>
          <a:stretch>
            <a:fillRect/>
          </a:stretch>
        </p:blipFill>
        <p:spPr>
          <a:xfrm>
            <a:off x="5712150" y="2937375"/>
            <a:ext cx="1388101" cy="2215924"/>
          </a:xfrm>
          <a:prstGeom prst="rect">
            <a:avLst/>
          </a:prstGeom>
          <a:noFill/>
          <a:ln>
            <a:noFill/>
          </a:ln>
        </p:spPr>
      </p:pic>
      <p:pic>
        <p:nvPicPr>
          <p:cNvPr id="216" name="Google Shape;216;p17"/>
          <p:cNvPicPr preferRelativeResize="0"/>
          <p:nvPr/>
        </p:nvPicPr>
        <p:blipFill>
          <a:blip r:embed="rId9">
            <a:alphaModFix/>
          </a:blip>
          <a:stretch>
            <a:fillRect/>
          </a:stretch>
        </p:blipFill>
        <p:spPr>
          <a:xfrm>
            <a:off x="7042200" y="4232938"/>
            <a:ext cx="827975" cy="570125"/>
          </a:xfrm>
          <a:prstGeom prst="rect">
            <a:avLst/>
          </a:prstGeom>
          <a:noFill/>
          <a:ln>
            <a:noFill/>
          </a:ln>
        </p:spPr>
      </p:pic>
      <p:sp>
        <p:nvSpPr>
          <p:cNvPr id="217" name="Google Shape;217;p17"/>
          <p:cNvSpPr txBox="1"/>
          <p:nvPr/>
        </p:nvSpPr>
        <p:spPr>
          <a:xfrm>
            <a:off x="7100250" y="3268763"/>
            <a:ext cx="6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oboto"/>
                <a:ea typeface="Roboto"/>
                <a:cs typeface="Roboto"/>
                <a:sym typeface="Roboto"/>
              </a:rPr>
              <a:t>Initial</a:t>
            </a:r>
            <a:endParaRPr>
              <a:solidFill>
                <a:schemeClr val="lt1"/>
              </a:solidFill>
              <a:latin typeface="Roboto"/>
              <a:ea typeface="Roboto"/>
              <a:cs typeface="Roboto"/>
              <a:sym typeface="Roboto"/>
            </a:endParaRPr>
          </a:p>
        </p:txBody>
      </p:sp>
      <p:sp>
        <p:nvSpPr>
          <p:cNvPr id="218" name="Google Shape;218;p17"/>
          <p:cNvSpPr txBox="1"/>
          <p:nvPr/>
        </p:nvSpPr>
        <p:spPr>
          <a:xfrm>
            <a:off x="7153900" y="3546625"/>
            <a:ext cx="5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to</a:t>
            </a:r>
            <a:endParaRPr>
              <a:solidFill>
                <a:schemeClr val="lt1"/>
              </a:solidFill>
              <a:latin typeface="Roboto"/>
              <a:ea typeface="Roboto"/>
              <a:cs typeface="Roboto"/>
              <a:sym typeface="Roboto"/>
            </a:endParaRPr>
          </a:p>
        </p:txBody>
      </p:sp>
      <p:sp>
        <p:nvSpPr>
          <p:cNvPr id="219" name="Google Shape;219;p17"/>
          <p:cNvSpPr txBox="1"/>
          <p:nvPr/>
        </p:nvSpPr>
        <p:spPr>
          <a:xfrm>
            <a:off x="6998250" y="3845238"/>
            <a:ext cx="82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Final</a:t>
            </a:r>
            <a:endParaRPr>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